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3" r:id="rId2"/>
  </p:sldMasterIdLst>
  <p:notesMasterIdLst>
    <p:notesMasterId r:id="rId84"/>
  </p:notesMasterIdLst>
  <p:sldIdLst>
    <p:sldId id="256" r:id="rId3"/>
    <p:sldId id="379" r:id="rId4"/>
    <p:sldId id="380" r:id="rId5"/>
    <p:sldId id="381" r:id="rId6"/>
    <p:sldId id="382" r:id="rId7"/>
    <p:sldId id="383" r:id="rId8"/>
    <p:sldId id="384" r:id="rId9"/>
    <p:sldId id="385" r:id="rId10"/>
    <p:sldId id="386" r:id="rId11"/>
    <p:sldId id="387" r:id="rId12"/>
    <p:sldId id="388" r:id="rId13"/>
    <p:sldId id="389" r:id="rId14"/>
    <p:sldId id="390" r:id="rId15"/>
    <p:sldId id="391" r:id="rId16"/>
    <p:sldId id="392" r:id="rId17"/>
    <p:sldId id="393" r:id="rId18"/>
    <p:sldId id="394" r:id="rId19"/>
    <p:sldId id="395" r:id="rId20"/>
    <p:sldId id="396" r:id="rId21"/>
    <p:sldId id="397" r:id="rId22"/>
    <p:sldId id="398" r:id="rId23"/>
    <p:sldId id="399" r:id="rId24"/>
    <p:sldId id="400" r:id="rId25"/>
    <p:sldId id="401" r:id="rId26"/>
    <p:sldId id="402" r:id="rId27"/>
    <p:sldId id="403" r:id="rId28"/>
    <p:sldId id="404" r:id="rId29"/>
    <p:sldId id="405" r:id="rId30"/>
    <p:sldId id="406" r:id="rId31"/>
    <p:sldId id="407" r:id="rId32"/>
    <p:sldId id="408" r:id="rId33"/>
    <p:sldId id="409" r:id="rId34"/>
    <p:sldId id="410" r:id="rId35"/>
    <p:sldId id="411" r:id="rId36"/>
    <p:sldId id="412" r:id="rId37"/>
    <p:sldId id="413" r:id="rId38"/>
    <p:sldId id="414" r:id="rId39"/>
    <p:sldId id="415" r:id="rId40"/>
    <p:sldId id="416" r:id="rId41"/>
    <p:sldId id="417" r:id="rId42"/>
    <p:sldId id="418" r:id="rId43"/>
    <p:sldId id="326" r:id="rId44"/>
    <p:sldId id="365" r:id="rId45"/>
    <p:sldId id="367" r:id="rId46"/>
    <p:sldId id="327" r:id="rId47"/>
    <p:sldId id="328" r:id="rId48"/>
    <p:sldId id="329" r:id="rId49"/>
    <p:sldId id="330" r:id="rId50"/>
    <p:sldId id="331" r:id="rId51"/>
    <p:sldId id="332" r:id="rId52"/>
    <p:sldId id="334" r:id="rId53"/>
    <p:sldId id="335" r:id="rId54"/>
    <p:sldId id="336" r:id="rId55"/>
    <p:sldId id="360" r:id="rId56"/>
    <p:sldId id="361" r:id="rId57"/>
    <p:sldId id="362" r:id="rId58"/>
    <p:sldId id="363" r:id="rId59"/>
    <p:sldId id="364" r:id="rId60"/>
    <p:sldId id="339" r:id="rId61"/>
    <p:sldId id="340" r:id="rId62"/>
    <p:sldId id="341" r:id="rId63"/>
    <p:sldId id="343" r:id="rId64"/>
    <p:sldId id="344" r:id="rId65"/>
    <p:sldId id="346" r:id="rId66"/>
    <p:sldId id="358" r:id="rId67"/>
    <p:sldId id="353" r:id="rId68"/>
    <p:sldId id="354" r:id="rId69"/>
    <p:sldId id="355" r:id="rId70"/>
    <p:sldId id="356" r:id="rId71"/>
    <p:sldId id="357" r:id="rId72"/>
    <p:sldId id="359" r:id="rId73"/>
    <p:sldId id="368" r:id="rId74"/>
    <p:sldId id="369" r:id="rId75"/>
    <p:sldId id="370" r:id="rId76"/>
    <p:sldId id="371" r:id="rId77"/>
    <p:sldId id="372" r:id="rId78"/>
    <p:sldId id="373" r:id="rId79"/>
    <p:sldId id="374" r:id="rId80"/>
    <p:sldId id="375" r:id="rId81"/>
    <p:sldId id="376" r:id="rId82"/>
    <p:sldId id="377" r:id="rId83"/>
  </p:sldIdLst>
  <p:sldSz cx="12192000" cy="6858000"/>
  <p:notesSz cx="6858000" cy="9144000"/>
  <p:custDataLst>
    <p:tags r:id="rId8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364" autoAdjust="0"/>
  </p:normalViewPr>
  <p:slideViewPr>
    <p:cSldViewPr snapToGrid="0">
      <p:cViewPr varScale="1">
        <p:scale>
          <a:sx n="69" d="100"/>
          <a:sy n="69" d="100"/>
        </p:scale>
        <p:origin x="780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4" d="100"/>
          <a:sy n="54" d="100"/>
        </p:scale>
        <p:origin x="2880" y="4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tags" Target="tags/tag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viewProps" Target="viewProps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68FB9-AFC5-4BDD-BA01-CD1166C936EC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1943A8C-76CF-40FF-AC5B-F4E0AA1770BA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Reporting and Visualization tools</a:t>
          </a:r>
          <a:endParaRPr lang="en-IN" dirty="0">
            <a:solidFill>
              <a:schemeClr val="tx1"/>
            </a:solidFill>
          </a:endParaRPr>
        </a:p>
      </dgm:t>
    </dgm:pt>
    <dgm:pt modelId="{7C1B7C39-DAC9-4AAF-BE6D-58728314F54E}" type="parTrans" cxnId="{432665AF-89BD-47AD-812A-2AF6A7ACBE92}">
      <dgm:prSet/>
      <dgm:spPr/>
      <dgm:t>
        <a:bodyPr/>
        <a:lstStyle/>
        <a:p>
          <a:endParaRPr lang="en-IN"/>
        </a:p>
      </dgm:t>
    </dgm:pt>
    <dgm:pt modelId="{E01D3513-B668-40F8-9814-5C46994715D0}" type="sibTrans" cxnId="{432665AF-89BD-47AD-812A-2AF6A7ACBE92}">
      <dgm:prSet/>
      <dgm:spPr/>
      <dgm:t>
        <a:bodyPr/>
        <a:lstStyle/>
        <a:p>
          <a:endParaRPr lang="en-IN"/>
        </a:p>
      </dgm:t>
    </dgm:pt>
    <dgm:pt modelId="{465B7D48-22E3-4336-973F-D463EF01A38E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Visual Discovery and Story Telling</a:t>
          </a:r>
          <a:endParaRPr lang="en-IN" dirty="0">
            <a:solidFill>
              <a:schemeClr val="tx1"/>
            </a:solidFill>
          </a:endParaRPr>
        </a:p>
      </dgm:t>
    </dgm:pt>
    <dgm:pt modelId="{0B16E8F7-DCA9-4D2E-A5CA-BFB895EA2B98}" type="parTrans" cxnId="{72BBC46B-DD21-4370-B056-694D7AC26585}">
      <dgm:prSet/>
      <dgm:spPr/>
      <dgm:t>
        <a:bodyPr/>
        <a:lstStyle/>
        <a:p>
          <a:endParaRPr lang="en-IN"/>
        </a:p>
      </dgm:t>
    </dgm:pt>
    <dgm:pt modelId="{4A48D9D6-1B94-4030-ACC6-E4CA42F300A7}" type="sibTrans" cxnId="{72BBC46B-DD21-4370-B056-694D7AC26585}">
      <dgm:prSet/>
      <dgm:spPr/>
      <dgm:t>
        <a:bodyPr/>
        <a:lstStyle/>
        <a:p>
          <a:endParaRPr lang="en-IN"/>
        </a:p>
      </dgm:t>
    </dgm:pt>
    <dgm:pt modelId="{BEA2D3DD-9E2F-46B2-97AB-020EBDC4F267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Statistical/Machine Learning Models</a:t>
          </a:r>
          <a:endParaRPr lang="en-IN" dirty="0">
            <a:solidFill>
              <a:schemeClr val="tx1"/>
            </a:solidFill>
          </a:endParaRPr>
        </a:p>
      </dgm:t>
    </dgm:pt>
    <dgm:pt modelId="{5C229FE6-0BC6-4E6D-AFE5-D1488C38583D}" type="parTrans" cxnId="{C80B40D8-7AD8-4F85-BF46-B5638E159CB0}">
      <dgm:prSet/>
      <dgm:spPr/>
      <dgm:t>
        <a:bodyPr/>
        <a:lstStyle/>
        <a:p>
          <a:endParaRPr lang="en-IN"/>
        </a:p>
      </dgm:t>
    </dgm:pt>
    <dgm:pt modelId="{814ADF89-153C-4722-90C3-A3CA98D9772C}" type="sibTrans" cxnId="{C80B40D8-7AD8-4F85-BF46-B5638E159CB0}">
      <dgm:prSet/>
      <dgm:spPr/>
      <dgm:t>
        <a:bodyPr/>
        <a:lstStyle/>
        <a:p>
          <a:endParaRPr lang="en-IN"/>
        </a:p>
      </dgm:t>
    </dgm:pt>
    <dgm:pt modelId="{DB5C6750-92CE-4C95-B3F1-820F320850D5}" type="pres">
      <dgm:prSet presAssocID="{E0668FB9-AFC5-4BDD-BA01-CD1166C936EC}" presName="Name0" presStyleCnt="0">
        <dgm:presLayoutVars>
          <dgm:dir/>
          <dgm:animLvl val="lvl"/>
          <dgm:resizeHandles val="exact"/>
        </dgm:presLayoutVars>
      </dgm:prSet>
      <dgm:spPr/>
    </dgm:pt>
    <dgm:pt modelId="{B6C2C9B3-AFA1-4F2D-9EE4-64FD03514304}" type="pres">
      <dgm:prSet presAssocID="{BEA2D3DD-9E2F-46B2-97AB-020EBDC4F267}" presName="boxAndChildren" presStyleCnt="0"/>
      <dgm:spPr/>
    </dgm:pt>
    <dgm:pt modelId="{90366A46-DED7-4045-82AE-AD6618FB0B22}" type="pres">
      <dgm:prSet presAssocID="{BEA2D3DD-9E2F-46B2-97AB-020EBDC4F267}" presName="parentTextBox" presStyleLbl="node1" presStyleIdx="0" presStyleCnt="3"/>
      <dgm:spPr/>
    </dgm:pt>
    <dgm:pt modelId="{8F1C7B10-A05C-40F4-BA5B-F4A6E713F6CB}" type="pres">
      <dgm:prSet presAssocID="{4A48D9D6-1B94-4030-ACC6-E4CA42F300A7}" presName="sp" presStyleCnt="0"/>
      <dgm:spPr/>
    </dgm:pt>
    <dgm:pt modelId="{05A1856E-B8B8-4AE9-9F92-485B40CB23D0}" type="pres">
      <dgm:prSet presAssocID="{465B7D48-22E3-4336-973F-D463EF01A38E}" presName="arrowAndChildren" presStyleCnt="0"/>
      <dgm:spPr/>
    </dgm:pt>
    <dgm:pt modelId="{6B2F9C8A-6811-4BE0-86FD-FA28C57284AD}" type="pres">
      <dgm:prSet presAssocID="{465B7D48-22E3-4336-973F-D463EF01A38E}" presName="parentTextArrow" presStyleLbl="node1" presStyleIdx="1" presStyleCnt="3"/>
      <dgm:spPr/>
    </dgm:pt>
    <dgm:pt modelId="{CE9381AE-F115-435E-8EFB-A3DB61690EA7}" type="pres">
      <dgm:prSet presAssocID="{E01D3513-B668-40F8-9814-5C46994715D0}" presName="sp" presStyleCnt="0"/>
      <dgm:spPr/>
    </dgm:pt>
    <dgm:pt modelId="{EABB1B17-AA93-4365-BF8B-A1A7412DD8BF}" type="pres">
      <dgm:prSet presAssocID="{11943A8C-76CF-40FF-AC5B-F4E0AA1770BA}" presName="arrowAndChildren" presStyleCnt="0"/>
      <dgm:spPr/>
    </dgm:pt>
    <dgm:pt modelId="{CC6DB5DC-B28D-446A-9085-E1109C2219E5}" type="pres">
      <dgm:prSet presAssocID="{11943A8C-76CF-40FF-AC5B-F4E0AA1770BA}" presName="parentTextArrow" presStyleLbl="node1" presStyleIdx="2" presStyleCnt="3" custLinFactNeighborX="5642" custLinFactNeighborY="-2385"/>
      <dgm:spPr/>
    </dgm:pt>
  </dgm:ptLst>
  <dgm:cxnLst>
    <dgm:cxn modelId="{FBF0D303-B061-4968-A109-0137CA55216E}" type="presOf" srcId="{E0668FB9-AFC5-4BDD-BA01-CD1166C936EC}" destId="{DB5C6750-92CE-4C95-B3F1-820F320850D5}" srcOrd="0" destOrd="0" presId="urn:microsoft.com/office/officeart/2005/8/layout/process4"/>
    <dgm:cxn modelId="{7C30790F-527D-4927-9CFA-AE5BAF05130F}" type="presOf" srcId="{11943A8C-76CF-40FF-AC5B-F4E0AA1770BA}" destId="{CC6DB5DC-B28D-446A-9085-E1109C2219E5}" srcOrd="0" destOrd="0" presId="urn:microsoft.com/office/officeart/2005/8/layout/process4"/>
    <dgm:cxn modelId="{D7542816-9ABE-4230-82CE-83B52BAFA3E2}" type="presOf" srcId="{465B7D48-22E3-4336-973F-D463EF01A38E}" destId="{6B2F9C8A-6811-4BE0-86FD-FA28C57284AD}" srcOrd="0" destOrd="0" presId="urn:microsoft.com/office/officeart/2005/8/layout/process4"/>
    <dgm:cxn modelId="{72BBC46B-DD21-4370-B056-694D7AC26585}" srcId="{E0668FB9-AFC5-4BDD-BA01-CD1166C936EC}" destId="{465B7D48-22E3-4336-973F-D463EF01A38E}" srcOrd="1" destOrd="0" parTransId="{0B16E8F7-DCA9-4D2E-A5CA-BFB895EA2B98}" sibTransId="{4A48D9D6-1B94-4030-ACC6-E4CA42F300A7}"/>
    <dgm:cxn modelId="{432665AF-89BD-47AD-812A-2AF6A7ACBE92}" srcId="{E0668FB9-AFC5-4BDD-BA01-CD1166C936EC}" destId="{11943A8C-76CF-40FF-AC5B-F4E0AA1770BA}" srcOrd="0" destOrd="0" parTransId="{7C1B7C39-DAC9-4AAF-BE6D-58728314F54E}" sibTransId="{E01D3513-B668-40F8-9814-5C46994715D0}"/>
    <dgm:cxn modelId="{EA65AFC8-A755-4809-99DE-BA94541A99E7}" type="presOf" srcId="{BEA2D3DD-9E2F-46B2-97AB-020EBDC4F267}" destId="{90366A46-DED7-4045-82AE-AD6618FB0B22}" srcOrd="0" destOrd="0" presId="urn:microsoft.com/office/officeart/2005/8/layout/process4"/>
    <dgm:cxn modelId="{C80B40D8-7AD8-4F85-BF46-B5638E159CB0}" srcId="{E0668FB9-AFC5-4BDD-BA01-CD1166C936EC}" destId="{BEA2D3DD-9E2F-46B2-97AB-020EBDC4F267}" srcOrd="2" destOrd="0" parTransId="{5C229FE6-0BC6-4E6D-AFE5-D1488C38583D}" sibTransId="{814ADF89-153C-4722-90C3-A3CA98D9772C}"/>
    <dgm:cxn modelId="{BC8B941D-FC0A-4AAE-A10F-AEDA01EFB9D1}" type="presParOf" srcId="{DB5C6750-92CE-4C95-B3F1-820F320850D5}" destId="{B6C2C9B3-AFA1-4F2D-9EE4-64FD03514304}" srcOrd="0" destOrd="0" presId="urn:microsoft.com/office/officeart/2005/8/layout/process4"/>
    <dgm:cxn modelId="{6DC1CACA-A591-4227-8346-FFEC683FD8A7}" type="presParOf" srcId="{B6C2C9B3-AFA1-4F2D-9EE4-64FD03514304}" destId="{90366A46-DED7-4045-82AE-AD6618FB0B22}" srcOrd="0" destOrd="0" presId="urn:microsoft.com/office/officeart/2005/8/layout/process4"/>
    <dgm:cxn modelId="{8BA25AA7-611B-4D87-8CFB-B46E06479489}" type="presParOf" srcId="{DB5C6750-92CE-4C95-B3F1-820F320850D5}" destId="{8F1C7B10-A05C-40F4-BA5B-F4A6E713F6CB}" srcOrd="1" destOrd="0" presId="urn:microsoft.com/office/officeart/2005/8/layout/process4"/>
    <dgm:cxn modelId="{88D6B7D9-4126-4DDB-BEC4-6ED97259F3FB}" type="presParOf" srcId="{DB5C6750-92CE-4C95-B3F1-820F320850D5}" destId="{05A1856E-B8B8-4AE9-9F92-485B40CB23D0}" srcOrd="2" destOrd="0" presId="urn:microsoft.com/office/officeart/2005/8/layout/process4"/>
    <dgm:cxn modelId="{D96F4605-0D3E-46B3-85C5-F11958998F07}" type="presParOf" srcId="{05A1856E-B8B8-4AE9-9F92-485B40CB23D0}" destId="{6B2F9C8A-6811-4BE0-86FD-FA28C57284AD}" srcOrd="0" destOrd="0" presId="urn:microsoft.com/office/officeart/2005/8/layout/process4"/>
    <dgm:cxn modelId="{3EBAE1BA-AD56-49CB-BAB6-F558157CFA26}" type="presParOf" srcId="{DB5C6750-92CE-4C95-B3F1-820F320850D5}" destId="{CE9381AE-F115-435E-8EFB-A3DB61690EA7}" srcOrd="3" destOrd="0" presId="urn:microsoft.com/office/officeart/2005/8/layout/process4"/>
    <dgm:cxn modelId="{FE2D5407-C18F-4A8D-BC1D-52B01CD34604}" type="presParOf" srcId="{DB5C6750-92CE-4C95-B3F1-820F320850D5}" destId="{EABB1B17-AA93-4365-BF8B-A1A7412DD8BF}" srcOrd="4" destOrd="0" presId="urn:microsoft.com/office/officeart/2005/8/layout/process4"/>
    <dgm:cxn modelId="{63DF130D-18F7-4686-9BA0-3ED427F088B3}" type="presParOf" srcId="{EABB1B17-AA93-4365-BF8B-A1A7412DD8BF}" destId="{CC6DB5DC-B28D-446A-9085-E1109C2219E5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668FB9-AFC5-4BDD-BA01-CD1166C936EC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1943A8C-76CF-40FF-AC5B-F4E0AA1770BA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Reporting and Visualization tools</a:t>
          </a:r>
          <a:endParaRPr lang="en-IN" dirty="0">
            <a:solidFill>
              <a:schemeClr val="tx1"/>
            </a:solidFill>
          </a:endParaRPr>
        </a:p>
      </dgm:t>
    </dgm:pt>
    <dgm:pt modelId="{7C1B7C39-DAC9-4AAF-BE6D-58728314F54E}" type="parTrans" cxnId="{432665AF-89BD-47AD-812A-2AF6A7ACBE92}">
      <dgm:prSet/>
      <dgm:spPr/>
      <dgm:t>
        <a:bodyPr/>
        <a:lstStyle/>
        <a:p>
          <a:endParaRPr lang="en-IN"/>
        </a:p>
      </dgm:t>
    </dgm:pt>
    <dgm:pt modelId="{E01D3513-B668-40F8-9814-5C46994715D0}" type="sibTrans" cxnId="{432665AF-89BD-47AD-812A-2AF6A7ACBE92}">
      <dgm:prSet/>
      <dgm:spPr/>
      <dgm:t>
        <a:bodyPr/>
        <a:lstStyle/>
        <a:p>
          <a:endParaRPr lang="en-IN"/>
        </a:p>
      </dgm:t>
    </dgm:pt>
    <dgm:pt modelId="{465B7D48-22E3-4336-973F-D463EF01A38E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Visual Discovery and Story Telling</a:t>
          </a:r>
          <a:endParaRPr lang="en-IN" dirty="0">
            <a:solidFill>
              <a:schemeClr val="tx1"/>
            </a:solidFill>
          </a:endParaRPr>
        </a:p>
      </dgm:t>
    </dgm:pt>
    <dgm:pt modelId="{0B16E8F7-DCA9-4D2E-A5CA-BFB895EA2B98}" type="parTrans" cxnId="{72BBC46B-DD21-4370-B056-694D7AC26585}">
      <dgm:prSet/>
      <dgm:spPr/>
      <dgm:t>
        <a:bodyPr/>
        <a:lstStyle/>
        <a:p>
          <a:endParaRPr lang="en-IN"/>
        </a:p>
      </dgm:t>
    </dgm:pt>
    <dgm:pt modelId="{4A48D9D6-1B94-4030-ACC6-E4CA42F300A7}" type="sibTrans" cxnId="{72BBC46B-DD21-4370-B056-694D7AC26585}">
      <dgm:prSet/>
      <dgm:spPr/>
      <dgm:t>
        <a:bodyPr/>
        <a:lstStyle/>
        <a:p>
          <a:endParaRPr lang="en-IN"/>
        </a:p>
      </dgm:t>
    </dgm:pt>
    <dgm:pt modelId="{BEA2D3DD-9E2F-46B2-97AB-020EBDC4F267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Statistical/Machine Learning Models</a:t>
          </a:r>
          <a:endParaRPr lang="en-IN" dirty="0">
            <a:solidFill>
              <a:schemeClr val="tx1"/>
            </a:solidFill>
          </a:endParaRPr>
        </a:p>
      </dgm:t>
    </dgm:pt>
    <dgm:pt modelId="{5C229FE6-0BC6-4E6D-AFE5-D1488C38583D}" type="parTrans" cxnId="{C80B40D8-7AD8-4F85-BF46-B5638E159CB0}">
      <dgm:prSet/>
      <dgm:spPr/>
      <dgm:t>
        <a:bodyPr/>
        <a:lstStyle/>
        <a:p>
          <a:endParaRPr lang="en-IN"/>
        </a:p>
      </dgm:t>
    </dgm:pt>
    <dgm:pt modelId="{814ADF89-153C-4722-90C3-A3CA98D9772C}" type="sibTrans" cxnId="{C80B40D8-7AD8-4F85-BF46-B5638E159CB0}">
      <dgm:prSet/>
      <dgm:spPr/>
      <dgm:t>
        <a:bodyPr/>
        <a:lstStyle/>
        <a:p>
          <a:endParaRPr lang="en-IN"/>
        </a:p>
      </dgm:t>
    </dgm:pt>
    <dgm:pt modelId="{DB5C6750-92CE-4C95-B3F1-820F320850D5}" type="pres">
      <dgm:prSet presAssocID="{E0668FB9-AFC5-4BDD-BA01-CD1166C936EC}" presName="Name0" presStyleCnt="0">
        <dgm:presLayoutVars>
          <dgm:dir/>
          <dgm:animLvl val="lvl"/>
          <dgm:resizeHandles val="exact"/>
        </dgm:presLayoutVars>
      </dgm:prSet>
      <dgm:spPr/>
    </dgm:pt>
    <dgm:pt modelId="{B6C2C9B3-AFA1-4F2D-9EE4-64FD03514304}" type="pres">
      <dgm:prSet presAssocID="{BEA2D3DD-9E2F-46B2-97AB-020EBDC4F267}" presName="boxAndChildren" presStyleCnt="0"/>
      <dgm:spPr/>
    </dgm:pt>
    <dgm:pt modelId="{90366A46-DED7-4045-82AE-AD6618FB0B22}" type="pres">
      <dgm:prSet presAssocID="{BEA2D3DD-9E2F-46B2-97AB-020EBDC4F267}" presName="parentTextBox" presStyleLbl="node1" presStyleIdx="0" presStyleCnt="3"/>
      <dgm:spPr/>
    </dgm:pt>
    <dgm:pt modelId="{8F1C7B10-A05C-40F4-BA5B-F4A6E713F6CB}" type="pres">
      <dgm:prSet presAssocID="{4A48D9D6-1B94-4030-ACC6-E4CA42F300A7}" presName="sp" presStyleCnt="0"/>
      <dgm:spPr/>
    </dgm:pt>
    <dgm:pt modelId="{05A1856E-B8B8-4AE9-9F92-485B40CB23D0}" type="pres">
      <dgm:prSet presAssocID="{465B7D48-22E3-4336-973F-D463EF01A38E}" presName="arrowAndChildren" presStyleCnt="0"/>
      <dgm:spPr/>
    </dgm:pt>
    <dgm:pt modelId="{6B2F9C8A-6811-4BE0-86FD-FA28C57284AD}" type="pres">
      <dgm:prSet presAssocID="{465B7D48-22E3-4336-973F-D463EF01A38E}" presName="parentTextArrow" presStyleLbl="node1" presStyleIdx="1" presStyleCnt="3"/>
      <dgm:spPr/>
    </dgm:pt>
    <dgm:pt modelId="{CE9381AE-F115-435E-8EFB-A3DB61690EA7}" type="pres">
      <dgm:prSet presAssocID="{E01D3513-B668-40F8-9814-5C46994715D0}" presName="sp" presStyleCnt="0"/>
      <dgm:spPr/>
    </dgm:pt>
    <dgm:pt modelId="{EABB1B17-AA93-4365-BF8B-A1A7412DD8BF}" type="pres">
      <dgm:prSet presAssocID="{11943A8C-76CF-40FF-AC5B-F4E0AA1770BA}" presName="arrowAndChildren" presStyleCnt="0"/>
      <dgm:spPr/>
    </dgm:pt>
    <dgm:pt modelId="{CC6DB5DC-B28D-446A-9085-E1109C2219E5}" type="pres">
      <dgm:prSet presAssocID="{11943A8C-76CF-40FF-AC5B-F4E0AA1770BA}" presName="parentTextArrow" presStyleLbl="node1" presStyleIdx="2" presStyleCnt="3" custLinFactNeighborX="5642" custLinFactNeighborY="-2385"/>
      <dgm:spPr/>
    </dgm:pt>
  </dgm:ptLst>
  <dgm:cxnLst>
    <dgm:cxn modelId="{FBF0D303-B061-4968-A109-0137CA55216E}" type="presOf" srcId="{E0668FB9-AFC5-4BDD-BA01-CD1166C936EC}" destId="{DB5C6750-92CE-4C95-B3F1-820F320850D5}" srcOrd="0" destOrd="0" presId="urn:microsoft.com/office/officeart/2005/8/layout/process4"/>
    <dgm:cxn modelId="{7C30790F-527D-4927-9CFA-AE5BAF05130F}" type="presOf" srcId="{11943A8C-76CF-40FF-AC5B-F4E0AA1770BA}" destId="{CC6DB5DC-B28D-446A-9085-E1109C2219E5}" srcOrd="0" destOrd="0" presId="urn:microsoft.com/office/officeart/2005/8/layout/process4"/>
    <dgm:cxn modelId="{D7542816-9ABE-4230-82CE-83B52BAFA3E2}" type="presOf" srcId="{465B7D48-22E3-4336-973F-D463EF01A38E}" destId="{6B2F9C8A-6811-4BE0-86FD-FA28C57284AD}" srcOrd="0" destOrd="0" presId="urn:microsoft.com/office/officeart/2005/8/layout/process4"/>
    <dgm:cxn modelId="{72BBC46B-DD21-4370-B056-694D7AC26585}" srcId="{E0668FB9-AFC5-4BDD-BA01-CD1166C936EC}" destId="{465B7D48-22E3-4336-973F-D463EF01A38E}" srcOrd="1" destOrd="0" parTransId="{0B16E8F7-DCA9-4D2E-A5CA-BFB895EA2B98}" sibTransId="{4A48D9D6-1B94-4030-ACC6-E4CA42F300A7}"/>
    <dgm:cxn modelId="{432665AF-89BD-47AD-812A-2AF6A7ACBE92}" srcId="{E0668FB9-AFC5-4BDD-BA01-CD1166C936EC}" destId="{11943A8C-76CF-40FF-AC5B-F4E0AA1770BA}" srcOrd="0" destOrd="0" parTransId="{7C1B7C39-DAC9-4AAF-BE6D-58728314F54E}" sibTransId="{E01D3513-B668-40F8-9814-5C46994715D0}"/>
    <dgm:cxn modelId="{EA65AFC8-A755-4809-99DE-BA94541A99E7}" type="presOf" srcId="{BEA2D3DD-9E2F-46B2-97AB-020EBDC4F267}" destId="{90366A46-DED7-4045-82AE-AD6618FB0B22}" srcOrd="0" destOrd="0" presId="urn:microsoft.com/office/officeart/2005/8/layout/process4"/>
    <dgm:cxn modelId="{C80B40D8-7AD8-4F85-BF46-B5638E159CB0}" srcId="{E0668FB9-AFC5-4BDD-BA01-CD1166C936EC}" destId="{BEA2D3DD-9E2F-46B2-97AB-020EBDC4F267}" srcOrd="2" destOrd="0" parTransId="{5C229FE6-0BC6-4E6D-AFE5-D1488C38583D}" sibTransId="{814ADF89-153C-4722-90C3-A3CA98D9772C}"/>
    <dgm:cxn modelId="{BC8B941D-FC0A-4AAE-A10F-AEDA01EFB9D1}" type="presParOf" srcId="{DB5C6750-92CE-4C95-B3F1-820F320850D5}" destId="{B6C2C9B3-AFA1-4F2D-9EE4-64FD03514304}" srcOrd="0" destOrd="0" presId="urn:microsoft.com/office/officeart/2005/8/layout/process4"/>
    <dgm:cxn modelId="{6DC1CACA-A591-4227-8346-FFEC683FD8A7}" type="presParOf" srcId="{B6C2C9B3-AFA1-4F2D-9EE4-64FD03514304}" destId="{90366A46-DED7-4045-82AE-AD6618FB0B22}" srcOrd="0" destOrd="0" presId="urn:microsoft.com/office/officeart/2005/8/layout/process4"/>
    <dgm:cxn modelId="{8BA25AA7-611B-4D87-8CFB-B46E06479489}" type="presParOf" srcId="{DB5C6750-92CE-4C95-B3F1-820F320850D5}" destId="{8F1C7B10-A05C-40F4-BA5B-F4A6E713F6CB}" srcOrd="1" destOrd="0" presId="urn:microsoft.com/office/officeart/2005/8/layout/process4"/>
    <dgm:cxn modelId="{88D6B7D9-4126-4DDB-BEC4-6ED97259F3FB}" type="presParOf" srcId="{DB5C6750-92CE-4C95-B3F1-820F320850D5}" destId="{05A1856E-B8B8-4AE9-9F92-485B40CB23D0}" srcOrd="2" destOrd="0" presId="urn:microsoft.com/office/officeart/2005/8/layout/process4"/>
    <dgm:cxn modelId="{D96F4605-0D3E-46B3-85C5-F11958998F07}" type="presParOf" srcId="{05A1856E-B8B8-4AE9-9F92-485B40CB23D0}" destId="{6B2F9C8A-6811-4BE0-86FD-FA28C57284AD}" srcOrd="0" destOrd="0" presId="urn:microsoft.com/office/officeart/2005/8/layout/process4"/>
    <dgm:cxn modelId="{3EBAE1BA-AD56-49CB-BAB6-F558157CFA26}" type="presParOf" srcId="{DB5C6750-92CE-4C95-B3F1-820F320850D5}" destId="{CE9381AE-F115-435E-8EFB-A3DB61690EA7}" srcOrd="3" destOrd="0" presId="urn:microsoft.com/office/officeart/2005/8/layout/process4"/>
    <dgm:cxn modelId="{FE2D5407-C18F-4A8D-BC1D-52B01CD34604}" type="presParOf" srcId="{DB5C6750-92CE-4C95-B3F1-820F320850D5}" destId="{EABB1B17-AA93-4365-BF8B-A1A7412DD8BF}" srcOrd="4" destOrd="0" presId="urn:microsoft.com/office/officeart/2005/8/layout/process4"/>
    <dgm:cxn modelId="{63DF130D-18F7-4686-9BA0-3ED427F088B3}" type="presParOf" srcId="{EABB1B17-AA93-4365-BF8B-A1A7412DD8BF}" destId="{CC6DB5DC-B28D-446A-9085-E1109C2219E5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66A46-DED7-4045-82AE-AD6618FB0B22}">
      <dsp:nvSpPr>
        <dsp:cNvPr id="0" name=""/>
        <dsp:cNvSpPr/>
      </dsp:nvSpPr>
      <dsp:spPr>
        <a:xfrm>
          <a:off x="0" y="3254757"/>
          <a:ext cx="7177315" cy="10682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tx1"/>
              </a:solidFill>
            </a:rPr>
            <a:t>Statistical/Machine Learning Models</a:t>
          </a:r>
          <a:endParaRPr lang="en-IN" sz="3200" kern="1200" dirty="0">
            <a:solidFill>
              <a:schemeClr val="tx1"/>
            </a:solidFill>
          </a:endParaRPr>
        </a:p>
      </dsp:txBody>
      <dsp:txXfrm>
        <a:off x="0" y="3254757"/>
        <a:ext cx="7177315" cy="1068284"/>
      </dsp:txXfrm>
    </dsp:sp>
    <dsp:sp modelId="{6B2F9C8A-6811-4BE0-86FD-FA28C57284AD}">
      <dsp:nvSpPr>
        <dsp:cNvPr id="0" name=""/>
        <dsp:cNvSpPr/>
      </dsp:nvSpPr>
      <dsp:spPr>
        <a:xfrm rot="10800000">
          <a:off x="0" y="1627760"/>
          <a:ext cx="7177315" cy="164302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tx1"/>
              </a:solidFill>
            </a:rPr>
            <a:t>Visual Discovery and Story Telling</a:t>
          </a:r>
          <a:endParaRPr lang="en-IN" sz="3200" kern="1200" dirty="0">
            <a:solidFill>
              <a:schemeClr val="tx1"/>
            </a:solidFill>
          </a:endParaRPr>
        </a:p>
      </dsp:txBody>
      <dsp:txXfrm rot="10800000">
        <a:off x="0" y="1627760"/>
        <a:ext cx="7177315" cy="1067585"/>
      </dsp:txXfrm>
    </dsp:sp>
    <dsp:sp modelId="{CC6DB5DC-B28D-446A-9085-E1109C2219E5}">
      <dsp:nvSpPr>
        <dsp:cNvPr id="0" name=""/>
        <dsp:cNvSpPr/>
      </dsp:nvSpPr>
      <dsp:spPr>
        <a:xfrm rot="10800000">
          <a:off x="0" y="0"/>
          <a:ext cx="7177315" cy="164302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tx1"/>
              </a:solidFill>
            </a:rPr>
            <a:t>Reporting and Visualization tools</a:t>
          </a:r>
          <a:endParaRPr lang="en-IN" sz="3200" kern="1200" dirty="0">
            <a:solidFill>
              <a:schemeClr val="tx1"/>
            </a:solidFill>
          </a:endParaRPr>
        </a:p>
      </dsp:txBody>
      <dsp:txXfrm rot="10800000">
        <a:off x="0" y="0"/>
        <a:ext cx="7177315" cy="10675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66A46-DED7-4045-82AE-AD6618FB0B22}">
      <dsp:nvSpPr>
        <dsp:cNvPr id="0" name=""/>
        <dsp:cNvSpPr/>
      </dsp:nvSpPr>
      <dsp:spPr>
        <a:xfrm>
          <a:off x="0" y="3254757"/>
          <a:ext cx="7177315" cy="106828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tx1"/>
              </a:solidFill>
            </a:rPr>
            <a:t>Statistical/Machine Learning Models</a:t>
          </a:r>
          <a:endParaRPr lang="en-IN" sz="3200" kern="1200" dirty="0">
            <a:solidFill>
              <a:schemeClr val="tx1"/>
            </a:solidFill>
          </a:endParaRPr>
        </a:p>
      </dsp:txBody>
      <dsp:txXfrm>
        <a:off x="0" y="3254757"/>
        <a:ext cx="7177315" cy="1068284"/>
      </dsp:txXfrm>
    </dsp:sp>
    <dsp:sp modelId="{6B2F9C8A-6811-4BE0-86FD-FA28C57284AD}">
      <dsp:nvSpPr>
        <dsp:cNvPr id="0" name=""/>
        <dsp:cNvSpPr/>
      </dsp:nvSpPr>
      <dsp:spPr>
        <a:xfrm rot="10800000">
          <a:off x="0" y="1627760"/>
          <a:ext cx="7177315" cy="164302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tx1"/>
              </a:solidFill>
            </a:rPr>
            <a:t>Visual Discovery and Story Telling</a:t>
          </a:r>
          <a:endParaRPr lang="en-IN" sz="3200" kern="1200" dirty="0">
            <a:solidFill>
              <a:schemeClr val="tx1"/>
            </a:solidFill>
          </a:endParaRPr>
        </a:p>
      </dsp:txBody>
      <dsp:txXfrm rot="10800000">
        <a:off x="0" y="1627760"/>
        <a:ext cx="7177315" cy="1067585"/>
      </dsp:txXfrm>
    </dsp:sp>
    <dsp:sp modelId="{CC6DB5DC-B28D-446A-9085-E1109C2219E5}">
      <dsp:nvSpPr>
        <dsp:cNvPr id="0" name=""/>
        <dsp:cNvSpPr/>
      </dsp:nvSpPr>
      <dsp:spPr>
        <a:xfrm rot="10800000">
          <a:off x="0" y="0"/>
          <a:ext cx="7177315" cy="164302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tx1"/>
              </a:solidFill>
            </a:rPr>
            <a:t>Reporting and Visualization tools</a:t>
          </a:r>
          <a:endParaRPr lang="en-IN" sz="3200" kern="1200" dirty="0">
            <a:solidFill>
              <a:schemeClr val="tx1"/>
            </a:solidFill>
          </a:endParaRPr>
        </a:p>
      </dsp:txBody>
      <dsp:txXfrm rot="10800000">
        <a:off x="0" y="0"/>
        <a:ext cx="7177315" cy="10675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3EE1F4-F26E-4707-8020-842D2FFCB5F6}" type="datetimeFigureOut">
              <a:rPr lang="en-IN" smtClean="0"/>
              <a:pPr/>
              <a:t>07-02-2022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FB0B8A-B651-4CB2-8667-94B028992942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4618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DE981A-F12D-439B-BF0B-70D462FB9B9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8331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03" name="Rectangle 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02336" y="3295318"/>
            <a:ext cx="11387328" cy="829468"/>
          </a:xfrm>
          <a:prstGeom prst="rect">
            <a:avLst/>
          </a:prstGeom>
        </p:spPr>
        <p:txBody>
          <a:bodyPr lIns="91425" rIns="91425"/>
          <a:lstStyle>
            <a:lvl1pPr>
              <a:lnSpc>
                <a:spcPct val="125000"/>
              </a:lnSpc>
              <a:defRPr sz="2400" b="1">
                <a:solidFill>
                  <a:srgbClr val="00529B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33605" name="Rectangle 5"/>
          <p:cNvSpPr>
            <a:spLocks noGrp="1" noChangeArrowheads="1"/>
          </p:cNvSpPr>
          <p:nvPr>
            <p:ph type="subTitle" sz="quarter" idx="1" hasCustomPrompt="1"/>
          </p:nvPr>
        </p:nvSpPr>
        <p:spPr>
          <a:xfrm>
            <a:off x="402336" y="4387456"/>
            <a:ext cx="11387328" cy="554710"/>
          </a:xfrm>
          <a:prstGeom prst="rect">
            <a:avLst/>
          </a:prstGeom>
        </p:spPr>
        <p:txBody>
          <a:bodyPr/>
          <a:lstStyle>
            <a:lvl1pPr marL="0" indent="0">
              <a:buFont typeface="Wingdings 2" pitchFamily="18" charset="2"/>
              <a:buNone/>
              <a:defRPr sz="21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0" y="-1"/>
            <a:ext cx="12192000" cy="1969207"/>
          </a:xfrm>
          <a:prstGeom prst="rect">
            <a:avLst/>
          </a:prstGeom>
          <a:solidFill>
            <a:srgbClr val="335295"/>
          </a:solidFill>
          <a:ln>
            <a:noFill/>
          </a:ln>
        </p:spPr>
        <p:txBody>
          <a:bodyPr wrap="none" anchor="ctr"/>
          <a:lstStyle>
            <a:lvl1pPr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2pPr>
            <a:lvl3pPr marL="11430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3pPr>
            <a:lvl4pPr marL="16002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4pPr>
            <a:lvl5pPr marL="20574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defRPr/>
            </a:pPr>
            <a:endParaRPr lang="en-IN">
              <a:latin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582AC7-F117-439F-B56A-ABB8208F4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35" y="6342755"/>
            <a:ext cx="9133551" cy="173202"/>
          </a:xfrm>
          <a:prstGeom prst="rect">
            <a:avLst/>
          </a:prstGeom>
        </p:spPr>
      </p:pic>
      <p:pic>
        <p:nvPicPr>
          <p:cNvPr id="10" name="Picture 9" descr="Text&#10;&#10;Description automatically generated with medium confidence">
            <a:extLst>
              <a:ext uri="{FF2B5EF4-FFF2-40B4-BE49-F238E27FC236}">
                <a16:creationId xmlns:a16="http://schemas.microsoft.com/office/drawing/2014/main" id="{CA00C104-7805-46B5-AD7C-327E8C7231D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952" y="6065399"/>
            <a:ext cx="2005712" cy="55471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EAFFD83-C7E9-4610-BF7D-1DC1257F82F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-1"/>
            <a:ext cx="12192000" cy="1969207"/>
          </a:xfrm>
          <a:prstGeom prst="rect">
            <a:avLst/>
          </a:prstGeom>
          <a:solidFill>
            <a:srgbClr val="335295"/>
          </a:solidFill>
          <a:ln>
            <a:noFill/>
          </a:ln>
        </p:spPr>
        <p:txBody>
          <a:bodyPr wrap="none" anchor="ctr"/>
          <a:lstStyle>
            <a:lvl1pPr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2pPr>
            <a:lvl3pPr marL="11430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3pPr>
            <a:lvl4pPr marL="16002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4pPr>
            <a:lvl5pPr marL="20574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defRPr/>
            </a:pPr>
            <a:endParaRPr lang="en-IN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553608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06400" y="147168"/>
            <a:ext cx="11379200" cy="8895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wrap="none" anchor="ctr"/>
          <a:lstStyle>
            <a:lvl1pPr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2pPr>
            <a:lvl3pPr marL="11430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3pPr>
            <a:lvl4pPr marL="16002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4pPr>
            <a:lvl5pPr marL="20574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defRPr/>
            </a:pPr>
            <a:endParaRPr lang="en-IN"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182879"/>
            <a:ext cx="11379200" cy="88950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6400" y="1219205"/>
            <a:ext cx="113792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defRPr sz="2000"/>
            </a:lvl1pPr>
            <a:lvl2pPr marL="457128" indent="-217453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 sz="2000"/>
            </a:lvl2pPr>
            <a:lvl3pPr marL="676168" indent="-209517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  <a:defRPr sz="2000"/>
            </a:lvl3pPr>
            <a:lvl4pPr marL="904729" indent="-21904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133293" indent="-21904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Rectangle 6"/>
          <p:cNvSpPr>
            <a:spLocks/>
          </p:cNvSpPr>
          <p:nvPr/>
        </p:nvSpPr>
        <p:spPr bwMode="auto">
          <a:xfrm>
            <a:off x="650072" y="6527383"/>
            <a:ext cx="3780260" cy="27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5" tIns="45714" rIns="0" bIns="45714">
            <a:spAutoFit/>
          </a:bodyPr>
          <a:lstStyle/>
          <a:p>
            <a:pPr algn="l"/>
            <a:r>
              <a:rPr lang="en-US" sz="1200" dirty="0">
                <a:solidFill>
                  <a:srgbClr val="000000"/>
                </a:solidFill>
                <a:ea typeface="Verdana" pitchFamily="34" charset="0"/>
                <a:cs typeface="Verdana" pitchFamily="34" charset="0"/>
              </a:rPr>
              <a:t>Data Visualization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6DE79CD-86E8-4CF1-AE18-594D94283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35" y="6342755"/>
            <a:ext cx="9133551" cy="173202"/>
          </a:xfrm>
          <a:prstGeom prst="rect">
            <a:avLst/>
          </a:prstGeom>
        </p:spPr>
      </p:pic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B5E7D8A0-14F3-4206-A6D7-929640E7F8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952" y="6065399"/>
            <a:ext cx="2005712" cy="55471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02768D6-E8B1-4D56-9E87-B68A0EBEE63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06400" y="147168"/>
            <a:ext cx="11379200" cy="8895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wrap="none" anchor="ctr"/>
          <a:lstStyle>
            <a:lvl1pPr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2pPr>
            <a:lvl3pPr marL="11430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3pPr>
            <a:lvl4pPr marL="16002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4pPr>
            <a:lvl5pPr marL="2057400" indent="-228600" algn="ctr"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defRPr/>
            </a:pPr>
            <a:endParaRPr lang="en-IN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82365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4;p13">
            <a:extLst>
              <a:ext uri="{FF2B5EF4-FFF2-40B4-BE49-F238E27FC236}">
                <a16:creationId xmlns:a16="http://schemas.microsoft.com/office/drawing/2014/main" id="{86D26913-F960-4A22-86DE-26274AE3F540}"/>
              </a:ext>
            </a:extLst>
          </p:cNvPr>
          <p:cNvSpPr/>
          <p:nvPr userDrawn="1"/>
        </p:nvSpPr>
        <p:spPr>
          <a:xfrm>
            <a:off x="357900" y="569000"/>
            <a:ext cx="11476200" cy="1368300"/>
          </a:xfrm>
          <a:prstGeom prst="roundRect">
            <a:avLst>
              <a:gd name="adj" fmla="val 9040"/>
            </a:avLst>
          </a:prstGeom>
          <a:solidFill>
            <a:srgbClr val="335295"/>
          </a:solidFill>
          <a:ln>
            <a:noFill/>
          </a:ln>
          <a:effectLst>
            <a:outerShdw blurRad="57150" dist="114300" dir="27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56;p13">
            <a:extLst>
              <a:ext uri="{FF2B5EF4-FFF2-40B4-BE49-F238E27FC236}">
                <a16:creationId xmlns:a16="http://schemas.microsoft.com/office/drawing/2014/main" id="{098C0B80-F99D-470B-9FDD-4D592A4D3B83}"/>
              </a:ext>
            </a:extLst>
          </p:cNvPr>
          <p:cNvSpPr txBox="1"/>
          <p:nvPr userDrawn="1"/>
        </p:nvSpPr>
        <p:spPr>
          <a:xfrm>
            <a:off x="492034" y="718403"/>
            <a:ext cx="11207931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</a:rPr>
              <a:t> </a:t>
            </a:r>
            <a:endParaRPr sz="2200" dirty="0">
              <a:solidFill>
                <a:srgbClr val="FFFFFF"/>
              </a:solidFill>
            </a:endParaRPr>
          </a:p>
        </p:txBody>
      </p:sp>
      <p:pic>
        <p:nvPicPr>
          <p:cNvPr id="11" name="Google Shape;55;p13">
            <a:extLst>
              <a:ext uri="{FF2B5EF4-FFF2-40B4-BE49-F238E27FC236}">
                <a16:creationId xmlns:a16="http://schemas.microsoft.com/office/drawing/2014/main" id="{873C1C94-609F-4385-B415-448B95C211FD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7900" y="5905897"/>
            <a:ext cx="11476199" cy="7662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6655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 bwMode="auto">
          <a:xfrm>
            <a:off x="626533" y="6577046"/>
            <a:ext cx="0" cy="280987"/>
          </a:xfrm>
          <a:prstGeom prst="line">
            <a:avLst/>
          </a:prstGeom>
          <a:ln>
            <a:headEnd type="none" w="sm" len="sm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3470789"/>
      </p:ext>
    </p:extLst>
  </p:cSld>
  <p:clrMap bg1="lt1" tx1="dk1" bg2="lt2" tx2="dk2" accent1="accent1" accent2="accent2" accent3="accent3" accent4="accent4" accent5="accent5" accent6="accent6" hlink="hlink" folHlink="folHlink"/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cap="all" baseline="0">
          <a:solidFill>
            <a:srgbClr val="00529B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29B"/>
          </a:solidFill>
          <a:latin typeface="Novecento Book" pitchFamily="50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29B"/>
          </a:solidFill>
          <a:latin typeface="Novecento Book" pitchFamily="50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29B"/>
          </a:solidFill>
          <a:latin typeface="Novecento Book" pitchFamily="50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29B"/>
          </a:solidFill>
          <a:latin typeface="Novecento Book" pitchFamily="50" charset="0"/>
        </a:defRPr>
      </a:lvl5pPr>
      <a:lvl6pPr marL="457128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6pPr>
      <a:lvl7pPr marL="914252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7pPr>
      <a:lvl8pPr marL="137138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8pPr>
      <a:lvl9pPr marL="1828508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9pPr>
    </p:titleStyle>
    <p:bodyStyle>
      <a:lvl1pPr marL="238088" indent="-238088" algn="l" rtl="0" eaLnBrk="1" fontAlgn="base" hangingPunct="1">
        <a:spcBef>
          <a:spcPct val="100000"/>
        </a:spcBef>
        <a:spcAft>
          <a:spcPct val="0"/>
        </a:spcAft>
        <a:buClr>
          <a:schemeClr val="tx1"/>
        </a:buClr>
        <a:buFont typeface="Wingdings 2" pitchFamily="18" charset="2"/>
        <a:buChar char="¡"/>
        <a:defRPr sz="1500">
          <a:solidFill>
            <a:schemeClr val="tx1"/>
          </a:solidFill>
          <a:latin typeface="+mn-lt"/>
          <a:ea typeface="+mn-ea"/>
          <a:cs typeface="+mn-cs"/>
        </a:defRPr>
      </a:lvl1pPr>
      <a:lvl2pPr marL="457128" indent="-217453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2pPr>
      <a:lvl3pPr marL="676168" indent="-209517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3pPr>
      <a:lvl4pPr marL="904729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4pPr>
      <a:lvl5pPr marL="1133293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5pPr>
      <a:lvl6pPr marL="1590421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047548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2504675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2961802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8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2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0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8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5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1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7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5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 bwMode="auto">
          <a:xfrm>
            <a:off x="626533" y="6577046"/>
            <a:ext cx="0" cy="280987"/>
          </a:xfrm>
          <a:prstGeom prst="line">
            <a:avLst/>
          </a:prstGeom>
          <a:ln>
            <a:headEnd type="none" w="sm" len="sm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877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cap="all" baseline="0">
          <a:solidFill>
            <a:srgbClr val="00529B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29B"/>
          </a:solidFill>
          <a:latin typeface="Novecento Book" pitchFamily="50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29B"/>
          </a:solidFill>
          <a:latin typeface="Novecento Book" pitchFamily="50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29B"/>
          </a:solidFill>
          <a:latin typeface="Novecento Book" pitchFamily="50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29B"/>
          </a:solidFill>
          <a:latin typeface="Novecento Book" pitchFamily="50" charset="0"/>
        </a:defRPr>
      </a:lvl5pPr>
      <a:lvl6pPr marL="457128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6pPr>
      <a:lvl7pPr marL="914252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7pPr>
      <a:lvl8pPr marL="137138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8pPr>
      <a:lvl9pPr marL="1828508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9pPr>
    </p:titleStyle>
    <p:bodyStyle>
      <a:lvl1pPr marL="238088" indent="-238088" algn="l" rtl="0" eaLnBrk="1" fontAlgn="base" hangingPunct="1">
        <a:spcBef>
          <a:spcPct val="100000"/>
        </a:spcBef>
        <a:spcAft>
          <a:spcPct val="0"/>
        </a:spcAft>
        <a:buClr>
          <a:schemeClr val="tx1"/>
        </a:buClr>
        <a:buFont typeface="Wingdings 2" pitchFamily="18" charset="2"/>
        <a:buChar char="¡"/>
        <a:defRPr sz="1500">
          <a:solidFill>
            <a:schemeClr val="tx1"/>
          </a:solidFill>
          <a:latin typeface="+mn-lt"/>
          <a:ea typeface="+mn-ea"/>
          <a:cs typeface="+mn-cs"/>
        </a:defRPr>
      </a:lvl1pPr>
      <a:lvl2pPr marL="457128" indent="-217453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2pPr>
      <a:lvl3pPr marL="676168" indent="-209517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3pPr>
      <a:lvl4pPr marL="904729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4pPr>
      <a:lvl5pPr marL="1133293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5pPr>
      <a:lvl6pPr marL="1590421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6pPr>
      <a:lvl7pPr marL="2047548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7pPr>
      <a:lvl8pPr marL="2504675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8pPr>
      <a:lvl9pPr marL="2961802" indent="-21904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8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2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0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8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5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1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7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5" algn="l" defTabSz="91425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8;p13">
            <a:extLst>
              <a:ext uri="{FF2B5EF4-FFF2-40B4-BE49-F238E27FC236}">
                <a16:creationId xmlns:a16="http://schemas.microsoft.com/office/drawing/2014/main" id="{BAA2AA5E-7E1F-4558-9E76-71338E2106E4}"/>
              </a:ext>
            </a:extLst>
          </p:cNvPr>
          <p:cNvSpPr txBox="1"/>
          <p:nvPr/>
        </p:nvSpPr>
        <p:spPr>
          <a:xfrm>
            <a:off x="3137249" y="3679132"/>
            <a:ext cx="5917500" cy="1375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Department of Computer Science and Engineering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School </a:t>
            </a:r>
            <a:r>
              <a:rPr lang="en-US" dirty="0"/>
              <a:t>of Engineering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Shiv Nadar University Chennai</a:t>
            </a:r>
            <a:endParaRPr dirty="0"/>
          </a:p>
        </p:txBody>
      </p:sp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72AC51B1-DC0A-42EC-B5C2-9EDEB7C32AE2}"/>
              </a:ext>
            </a:extLst>
          </p:cNvPr>
          <p:cNvSpPr txBox="1"/>
          <p:nvPr/>
        </p:nvSpPr>
        <p:spPr>
          <a:xfrm>
            <a:off x="4340849" y="2658968"/>
            <a:ext cx="35103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Sundharakumar KB</a:t>
            </a:r>
            <a:endParaRPr sz="2200" dirty="0"/>
          </a:p>
        </p:txBody>
      </p:sp>
      <p:sp>
        <p:nvSpPr>
          <p:cNvPr id="6" name="Google Shape;56;p13">
            <a:extLst>
              <a:ext uri="{FF2B5EF4-FFF2-40B4-BE49-F238E27FC236}">
                <a16:creationId xmlns:a16="http://schemas.microsoft.com/office/drawing/2014/main" id="{BFD0314B-E7BA-4D43-8BFB-161570B9A9CF}"/>
              </a:ext>
            </a:extLst>
          </p:cNvPr>
          <p:cNvSpPr txBox="1"/>
          <p:nvPr/>
        </p:nvSpPr>
        <p:spPr>
          <a:xfrm>
            <a:off x="569842" y="861854"/>
            <a:ext cx="11052313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FFFF"/>
                </a:solidFill>
              </a:rPr>
              <a:t>Creating Dashboards and Storyboard with Tableau</a:t>
            </a:r>
            <a:endParaRPr sz="2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540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and insights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Visualization </a:t>
            </a:r>
          </a:p>
          <a:p>
            <a:pPr lvl="1"/>
            <a:r>
              <a:rPr lang="en-US" dirty="0"/>
              <a:t>is the representation and presentation of data that exploits our visual perception abilities in order to amplify cognition.</a:t>
            </a:r>
          </a:p>
          <a:p>
            <a:r>
              <a:rPr lang="en-US" b="1" dirty="0"/>
              <a:t>Insights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is the discovery of non-trivial, complex, deep, unexpected or relevant truths about information.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27034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analyst… who?</a:t>
            </a:r>
            <a:endParaRPr lang="en-IN" dirty="0"/>
          </a:p>
        </p:txBody>
      </p:sp>
      <p:graphicFrame>
        <p:nvGraphicFramePr>
          <p:cNvPr id="4" name="Diagram 3"/>
          <p:cNvGraphicFramePr/>
          <p:nvPr/>
        </p:nvGraphicFramePr>
        <p:xfrm>
          <a:off x="2580639" y="1371601"/>
          <a:ext cx="7177315" cy="4323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6482977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 example</a:t>
            </a:r>
            <a:endParaRPr lang="en-IN" dirty="0"/>
          </a:p>
        </p:txBody>
      </p:sp>
      <p:pic>
        <p:nvPicPr>
          <p:cNvPr id="4" name="Content Placeholder 3" descr="Captur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9136" y="1214847"/>
            <a:ext cx="9081961" cy="4874998"/>
          </a:xfrm>
        </p:spPr>
      </p:pic>
    </p:spTree>
    <p:extLst>
      <p:ext uri="{BB962C8B-B14F-4D97-AF65-F5344CB8AC3E}">
        <p14:creationId xmlns:p14="http://schemas.microsoft.com/office/powerpoint/2010/main" val="289876546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Statistical/ml techniques</a:t>
            </a:r>
            <a:endParaRPr lang="en-IN" dirty="0"/>
          </a:p>
        </p:txBody>
      </p:sp>
      <p:pic>
        <p:nvPicPr>
          <p:cNvPr id="4" name="Content Placeholder 3" descr="Captur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7097" y="1075710"/>
            <a:ext cx="9091748" cy="4998741"/>
          </a:xfrm>
        </p:spPr>
      </p:pic>
    </p:spTree>
    <p:extLst>
      <p:ext uri="{BB962C8B-B14F-4D97-AF65-F5344CB8AC3E}">
        <p14:creationId xmlns:p14="http://schemas.microsoft.com/office/powerpoint/2010/main" val="89185621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people agree to this as data visualization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0149" y="1219200"/>
            <a:ext cx="6111701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6719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2713" y="1219200"/>
            <a:ext cx="6386573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71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2713" y="1219200"/>
            <a:ext cx="6386573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59205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Drill down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5779" y="1219200"/>
            <a:ext cx="4580442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3070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Drill Down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5779" y="1219200"/>
            <a:ext cx="4580442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5456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can you see?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828" y="1372163"/>
            <a:ext cx="5781441" cy="4305064"/>
          </a:xfrm>
        </p:spPr>
      </p:pic>
    </p:spTree>
    <p:extLst>
      <p:ext uri="{BB962C8B-B14F-4D97-AF65-F5344CB8AC3E}">
        <p14:creationId xmlns:p14="http://schemas.microsoft.com/office/powerpoint/2010/main" val="213094186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  <a:endParaRPr lang="en-IN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642015" y="1219200"/>
            <a:ext cx="490797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76899063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732" y="1457836"/>
            <a:ext cx="5982535" cy="4048690"/>
          </a:xfrm>
        </p:spPr>
      </p:pic>
    </p:spTree>
    <p:extLst>
      <p:ext uri="{BB962C8B-B14F-4D97-AF65-F5344CB8AC3E}">
        <p14:creationId xmlns:p14="http://schemas.microsoft.com/office/powerpoint/2010/main" val="189836739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Can you see now?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828" y="1372163"/>
            <a:ext cx="5781441" cy="4305064"/>
          </a:xfrm>
        </p:spPr>
      </p:pic>
    </p:spTree>
    <p:extLst>
      <p:ext uri="{BB962C8B-B14F-4D97-AF65-F5344CB8AC3E}">
        <p14:creationId xmlns:p14="http://schemas.microsoft.com/office/powerpoint/2010/main" val="2530237076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Visual Perception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172" y="1219200"/>
            <a:ext cx="6215656" cy="4525963"/>
          </a:xfrm>
        </p:spPr>
      </p:pic>
    </p:spTree>
    <p:extLst>
      <p:ext uri="{BB962C8B-B14F-4D97-AF65-F5344CB8AC3E}">
        <p14:creationId xmlns:p14="http://schemas.microsoft.com/office/powerpoint/2010/main" val="249053485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 the number of 5s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910" y="1933303"/>
            <a:ext cx="9397860" cy="2965267"/>
          </a:xfrm>
        </p:spPr>
      </p:pic>
    </p:spTree>
    <p:extLst>
      <p:ext uri="{BB962C8B-B14F-4D97-AF65-F5344CB8AC3E}">
        <p14:creationId xmlns:p14="http://schemas.microsoft.com/office/powerpoint/2010/main" val="3041411732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Serial and parallel processing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721" y="2259874"/>
            <a:ext cx="10400558" cy="2183240"/>
          </a:xfrm>
        </p:spPr>
      </p:pic>
    </p:spTree>
    <p:extLst>
      <p:ext uri="{BB962C8B-B14F-4D97-AF65-F5344CB8AC3E}">
        <p14:creationId xmlns:p14="http://schemas.microsoft.com/office/powerpoint/2010/main" val="3545669729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HMUAN MNID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3200" dirty="0"/>
              <a:t>The </a:t>
            </a:r>
            <a:r>
              <a:rPr lang="en-US" sz="3200" dirty="0" err="1"/>
              <a:t>phaonmneal</a:t>
            </a:r>
            <a:r>
              <a:rPr lang="en-US" sz="3200" dirty="0"/>
              <a:t> </a:t>
            </a:r>
            <a:r>
              <a:rPr lang="en-US" sz="3200" dirty="0" err="1"/>
              <a:t>pweor</a:t>
            </a:r>
            <a:r>
              <a:rPr lang="en-US" sz="3200" dirty="0"/>
              <a:t> of the </a:t>
            </a:r>
            <a:r>
              <a:rPr lang="en-US" sz="3200" dirty="0" err="1"/>
              <a:t>hmuan</a:t>
            </a:r>
            <a:r>
              <a:rPr lang="en-US" sz="3200" dirty="0"/>
              <a:t> </a:t>
            </a:r>
            <a:r>
              <a:rPr lang="en-US" sz="3200" dirty="0" err="1"/>
              <a:t>mnid</a:t>
            </a:r>
            <a:r>
              <a:rPr lang="en-US" sz="3200" dirty="0"/>
              <a:t>, </a:t>
            </a:r>
            <a:r>
              <a:rPr lang="en-US" sz="3200" dirty="0" err="1"/>
              <a:t>aoccdrnig</a:t>
            </a:r>
            <a:r>
              <a:rPr lang="en-US" sz="3200" dirty="0"/>
              <a:t> to a </a:t>
            </a:r>
            <a:r>
              <a:rPr lang="en-US" sz="3200" dirty="0" err="1"/>
              <a:t>rscheearch</a:t>
            </a:r>
            <a:r>
              <a:rPr lang="en-US" sz="3200" dirty="0"/>
              <a:t> at </a:t>
            </a:r>
            <a:r>
              <a:rPr lang="en-US" sz="3200" dirty="0" err="1"/>
              <a:t>Cmabrigde</a:t>
            </a:r>
            <a:r>
              <a:rPr lang="en-US" sz="3200" dirty="0"/>
              <a:t> </a:t>
            </a:r>
            <a:r>
              <a:rPr lang="en-US" sz="3200" dirty="0" err="1"/>
              <a:t>Uinervtisy</a:t>
            </a:r>
            <a:r>
              <a:rPr lang="en-US" sz="3200" dirty="0"/>
              <a:t>, it </a:t>
            </a:r>
            <a:r>
              <a:rPr lang="en-US" sz="3200" dirty="0" err="1"/>
              <a:t>dseno't</a:t>
            </a:r>
            <a:r>
              <a:rPr lang="en-US" sz="3200" dirty="0"/>
              <a:t> </a:t>
            </a:r>
            <a:r>
              <a:rPr lang="en-US" sz="3200" dirty="0" err="1"/>
              <a:t>mtaetr</a:t>
            </a:r>
            <a:r>
              <a:rPr lang="en-US" sz="3200" dirty="0"/>
              <a:t> in </a:t>
            </a:r>
            <a:r>
              <a:rPr lang="en-US" sz="3200" dirty="0" err="1"/>
              <a:t>waht</a:t>
            </a:r>
            <a:r>
              <a:rPr lang="en-US" sz="3200" dirty="0"/>
              <a:t> </a:t>
            </a:r>
            <a:r>
              <a:rPr lang="en-US" sz="3200" dirty="0" err="1"/>
              <a:t>oerdr</a:t>
            </a:r>
            <a:r>
              <a:rPr lang="en-US" sz="3200" dirty="0"/>
              <a:t> the </a:t>
            </a:r>
            <a:r>
              <a:rPr lang="en-US" sz="3200" dirty="0" err="1"/>
              <a:t>ltteres</a:t>
            </a:r>
            <a:r>
              <a:rPr lang="en-US" sz="3200" dirty="0"/>
              <a:t> in a </a:t>
            </a:r>
            <a:r>
              <a:rPr lang="en-US" sz="3200" dirty="0" err="1"/>
              <a:t>wrod</a:t>
            </a:r>
            <a:r>
              <a:rPr lang="en-US" sz="3200" dirty="0"/>
              <a:t> are, the </a:t>
            </a:r>
            <a:r>
              <a:rPr lang="en-US" sz="3200" dirty="0" err="1"/>
              <a:t>olny</a:t>
            </a:r>
            <a:r>
              <a:rPr lang="en-US" sz="3200" dirty="0"/>
              <a:t> </a:t>
            </a:r>
            <a:r>
              <a:rPr lang="en-US" sz="3200" dirty="0" err="1"/>
              <a:t>iproamtnt</a:t>
            </a:r>
            <a:r>
              <a:rPr lang="en-US" sz="3200" dirty="0"/>
              <a:t> </a:t>
            </a:r>
            <a:r>
              <a:rPr lang="en-US" sz="3200" dirty="0" err="1"/>
              <a:t>tihng</a:t>
            </a:r>
            <a:r>
              <a:rPr lang="en-US" sz="3200" dirty="0"/>
              <a:t> is </a:t>
            </a:r>
            <a:r>
              <a:rPr lang="en-US" sz="3200" dirty="0" err="1"/>
              <a:t>taht</a:t>
            </a:r>
            <a:r>
              <a:rPr lang="en-US" sz="3200" dirty="0"/>
              <a:t> the </a:t>
            </a:r>
            <a:r>
              <a:rPr lang="en-US" sz="3200" dirty="0" err="1"/>
              <a:t>frsit</a:t>
            </a:r>
            <a:r>
              <a:rPr lang="en-US" sz="3200" dirty="0"/>
              <a:t> and </a:t>
            </a:r>
            <a:r>
              <a:rPr lang="en-US" sz="3200" dirty="0" err="1"/>
              <a:t>lsat</a:t>
            </a:r>
            <a:r>
              <a:rPr lang="en-US" sz="3200" dirty="0"/>
              <a:t> </a:t>
            </a:r>
            <a:r>
              <a:rPr lang="en-US" sz="3200" dirty="0" err="1"/>
              <a:t>ltteer</a:t>
            </a:r>
            <a:r>
              <a:rPr lang="en-US" sz="3200" dirty="0"/>
              <a:t> be in the </a:t>
            </a:r>
            <a:r>
              <a:rPr lang="en-US" sz="3200" dirty="0" err="1"/>
              <a:t>rghit</a:t>
            </a:r>
            <a:r>
              <a:rPr lang="en-US" sz="3200" dirty="0"/>
              <a:t> </a:t>
            </a:r>
            <a:r>
              <a:rPr lang="en-US" sz="3200" dirty="0" err="1"/>
              <a:t>pclae</a:t>
            </a:r>
            <a:r>
              <a:rPr lang="en-US" sz="3200" dirty="0"/>
              <a:t>. The </a:t>
            </a:r>
            <a:r>
              <a:rPr lang="en-US" sz="3200" dirty="0" err="1"/>
              <a:t>rset</a:t>
            </a:r>
            <a:r>
              <a:rPr lang="en-US" sz="3200" dirty="0"/>
              <a:t> can be a </a:t>
            </a:r>
            <a:r>
              <a:rPr lang="en-US" sz="3200" dirty="0" err="1"/>
              <a:t>taotl</a:t>
            </a:r>
            <a:r>
              <a:rPr lang="en-US" sz="3200" dirty="0"/>
              <a:t> </a:t>
            </a:r>
            <a:r>
              <a:rPr lang="en-US" sz="3200" dirty="0" err="1"/>
              <a:t>mses</a:t>
            </a:r>
            <a:r>
              <a:rPr lang="en-US" sz="3200" dirty="0"/>
              <a:t> and you can </a:t>
            </a:r>
            <a:r>
              <a:rPr lang="en-US" sz="3200" dirty="0" err="1"/>
              <a:t>sitll</a:t>
            </a:r>
            <a:r>
              <a:rPr lang="en-US" sz="3200" dirty="0"/>
              <a:t> </a:t>
            </a:r>
            <a:r>
              <a:rPr lang="en-US" sz="3200" dirty="0" err="1"/>
              <a:t>raed</a:t>
            </a:r>
            <a:r>
              <a:rPr lang="en-US" sz="3200" dirty="0"/>
              <a:t> it </a:t>
            </a:r>
            <a:r>
              <a:rPr lang="en-US" sz="3200" dirty="0" err="1"/>
              <a:t>whotuit</a:t>
            </a:r>
            <a:r>
              <a:rPr lang="en-US" sz="3200" dirty="0"/>
              <a:t> a </a:t>
            </a:r>
            <a:r>
              <a:rPr lang="en-US" sz="3200" dirty="0" err="1"/>
              <a:t>pboerlm</a:t>
            </a:r>
            <a:r>
              <a:rPr lang="en-US" sz="3200" dirty="0"/>
              <a:t>. </a:t>
            </a:r>
            <a:r>
              <a:rPr lang="en-US" sz="3200" dirty="0" err="1"/>
              <a:t>Tihs</a:t>
            </a:r>
            <a:r>
              <a:rPr lang="en-US" sz="3200" dirty="0"/>
              <a:t> is </a:t>
            </a:r>
            <a:r>
              <a:rPr lang="en-US" sz="3200" dirty="0" err="1"/>
              <a:t>bcuseae</a:t>
            </a:r>
            <a:r>
              <a:rPr lang="en-US" sz="3200" dirty="0"/>
              <a:t> the </a:t>
            </a:r>
            <a:r>
              <a:rPr lang="en-US" sz="3200" dirty="0" err="1"/>
              <a:t>huamn</a:t>
            </a:r>
            <a:r>
              <a:rPr lang="en-US" sz="3200" dirty="0"/>
              <a:t> </a:t>
            </a:r>
            <a:r>
              <a:rPr lang="en-US" sz="3200" dirty="0" err="1"/>
              <a:t>mnid</a:t>
            </a:r>
            <a:r>
              <a:rPr lang="en-US" sz="3200" dirty="0"/>
              <a:t> </a:t>
            </a:r>
            <a:r>
              <a:rPr lang="en-US" sz="3200" dirty="0" err="1"/>
              <a:t>deos</a:t>
            </a:r>
            <a:r>
              <a:rPr lang="en-US" sz="3200" dirty="0"/>
              <a:t> not </a:t>
            </a:r>
            <a:r>
              <a:rPr lang="en-US" sz="3200" dirty="0" err="1"/>
              <a:t>raed</a:t>
            </a:r>
            <a:r>
              <a:rPr lang="en-US" sz="3200" dirty="0"/>
              <a:t> </a:t>
            </a:r>
            <a:r>
              <a:rPr lang="en-US" sz="3200" dirty="0" err="1"/>
              <a:t>ervey</a:t>
            </a:r>
            <a:r>
              <a:rPr lang="en-US" sz="3200" dirty="0"/>
              <a:t> </a:t>
            </a:r>
            <a:r>
              <a:rPr lang="en-US" sz="3200" dirty="0" err="1"/>
              <a:t>lteter</a:t>
            </a:r>
            <a:r>
              <a:rPr lang="en-US" sz="3200" dirty="0"/>
              <a:t> by </a:t>
            </a:r>
            <a:r>
              <a:rPr lang="en-US" sz="3200" dirty="0" err="1"/>
              <a:t>istlef</a:t>
            </a:r>
            <a:r>
              <a:rPr lang="en-US" sz="3200" dirty="0"/>
              <a:t>, but the </a:t>
            </a:r>
            <a:r>
              <a:rPr lang="en-US" sz="3200" dirty="0" err="1"/>
              <a:t>wrod</a:t>
            </a:r>
            <a:r>
              <a:rPr lang="en-US" sz="3200" dirty="0"/>
              <a:t> as a </a:t>
            </a:r>
            <a:r>
              <a:rPr lang="en-US" sz="3200" dirty="0" err="1"/>
              <a:t>wlohe</a:t>
            </a:r>
            <a:r>
              <a:rPr lang="en-US" sz="3200" dirty="0"/>
              <a:t>. </a:t>
            </a:r>
            <a:r>
              <a:rPr lang="en-US" sz="3200" dirty="0" err="1"/>
              <a:t>Azanmig</a:t>
            </a:r>
            <a:r>
              <a:rPr lang="en-US" sz="3200" dirty="0"/>
              <a:t> huh? </a:t>
            </a:r>
            <a:r>
              <a:rPr lang="en-US" sz="3200" dirty="0" err="1"/>
              <a:t>yaeh</a:t>
            </a:r>
            <a:r>
              <a:rPr lang="en-US" sz="3200" dirty="0"/>
              <a:t> and I </a:t>
            </a:r>
            <a:r>
              <a:rPr lang="en-US" sz="3200" dirty="0" err="1"/>
              <a:t>awlyas</a:t>
            </a:r>
            <a:r>
              <a:rPr lang="en-US" sz="3200" dirty="0"/>
              <a:t> </a:t>
            </a:r>
            <a:r>
              <a:rPr lang="en-US" sz="3200" dirty="0" err="1"/>
              <a:t>tghuhot</a:t>
            </a:r>
            <a:r>
              <a:rPr lang="en-US" sz="3200" dirty="0"/>
              <a:t> </a:t>
            </a:r>
            <a:r>
              <a:rPr lang="en-US" sz="3200" dirty="0" err="1"/>
              <a:t>slpeling</a:t>
            </a:r>
            <a:r>
              <a:rPr lang="en-US" sz="3200" dirty="0"/>
              <a:t> was </a:t>
            </a:r>
            <a:r>
              <a:rPr lang="en-US" sz="3200" dirty="0" err="1"/>
              <a:t>ipmorantt</a:t>
            </a:r>
            <a:r>
              <a:rPr lang="en-US" sz="32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53215891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259" y="1729337"/>
            <a:ext cx="5963482" cy="3505689"/>
          </a:xfrm>
        </p:spPr>
      </p:pic>
    </p:spTree>
    <p:extLst>
      <p:ext uri="{BB962C8B-B14F-4D97-AF65-F5344CB8AC3E}">
        <p14:creationId xmlns:p14="http://schemas.microsoft.com/office/powerpoint/2010/main" val="263267728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259" y="1719810"/>
            <a:ext cx="5963482" cy="3524742"/>
          </a:xfrm>
        </p:spPr>
      </p:pic>
    </p:spTree>
    <p:extLst>
      <p:ext uri="{BB962C8B-B14F-4D97-AF65-F5344CB8AC3E}">
        <p14:creationId xmlns:p14="http://schemas.microsoft.com/office/powerpoint/2010/main" val="377057105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800" y="1219200"/>
            <a:ext cx="7012399" cy="4525963"/>
          </a:xfrm>
        </p:spPr>
      </p:pic>
    </p:spTree>
    <p:extLst>
      <p:ext uri="{BB962C8B-B14F-4D97-AF65-F5344CB8AC3E}">
        <p14:creationId xmlns:p14="http://schemas.microsoft.com/office/powerpoint/2010/main" val="2657430512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32" y="1219200"/>
            <a:ext cx="7480736" cy="4525963"/>
          </a:xfrm>
        </p:spPr>
      </p:pic>
    </p:spTree>
    <p:extLst>
      <p:ext uri="{BB962C8B-B14F-4D97-AF65-F5344CB8AC3E}">
        <p14:creationId xmlns:p14="http://schemas.microsoft.com/office/powerpoint/2010/main" val="293419482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visualization - </a:t>
            </a:r>
            <a:r>
              <a:rPr lang="en-IN" dirty="0"/>
              <a:t>Exploratory – Look at the data from various perceptions</a:t>
            </a:r>
            <a:br>
              <a:rPr lang="en-IN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0957" y="1219200"/>
            <a:ext cx="8050085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055813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19200"/>
            <a:ext cx="9300753" cy="4525963"/>
          </a:xfrm>
        </p:spPr>
      </p:pic>
    </p:spTree>
    <p:extLst>
      <p:ext uri="{BB962C8B-B14F-4D97-AF65-F5344CB8AC3E}">
        <p14:creationId xmlns:p14="http://schemas.microsoft.com/office/powerpoint/2010/main" val="2189499825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questions to ask yourself before starting to visualize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is my audience?</a:t>
            </a:r>
          </a:p>
          <a:p>
            <a:r>
              <a:rPr lang="en-US" dirty="0"/>
              <a:t>What is the main idea I need to convey to my audience</a:t>
            </a:r>
          </a:p>
          <a:p>
            <a:r>
              <a:rPr lang="en-US" dirty="0"/>
              <a:t>What is the story of my report</a:t>
            </a:r>
          </a:p>
          <a:p>
            <a:r>
              <a:rPr lang="en-US" dirty="0"/>
              <a:t>Am I using my audience’s language</a:t>
            </a:r>
          </a:p>
          <a:p>
            <a:r>
              <a:rPr lang="en-US" dirty="0"/>
              <a:t>What output is right for my audience</a:t>
            </a:r>
          </a:p>
        </p:txBody>
      </p:sp>
    </p:spTree>
    <p:extLst>
      <p:ext uri="{BB962C8B-B14F-4D97-AF65-F5344CB8AC3E}">
        <p14:creationId xmlns:p14="http://schemas.microsoft.com/office/powerpoint/2010/main" val="999991227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Pre-attentive attributes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Pre-attentive attributes are those which determine what information captures users’ attention.</a:t>
            </a:r>
          </a:p>
          <a:p>
            <a:r>
              <a:rPr lang="en-IN" dirty="0"/>
              <a:t>Pre-attentive processing occurs without our consciousness at an extremely high speed. It is tuned to detect a specific set of visual attributes.</a:t>
            </a:r>
          </a:p>
          <a:p>
            <a:r>
              <a:rPr lang="en-IN" dirty="0"/>
              <a:t>There are 4 categories of pre-attentive visual attributes:</a:t>
            </a:r>
          </a:p>
          <a:p>
            <a:pPr lvl="1"/>
            <a:r>
              <a:rPr lang="en-IN" dirty="0"/>
              <a:t>Form</a:t>
            </a:r>
          </a:p>
          <a:p>
            <a:pPr lvl="1"/>
            <a:r>
              <a:rPr lang="en-IN" dirty="0"/>
              <a:t>Colour</a:t>
            </a:r>
          </a:p>
          <a:p>
            <a:pPr lvl="1"/>
            <a:r>
              <a:rPr lang="en-IN" dirty="0"/>
              <a:t>Spatial Position</a:t>
            </a:r>
          </a:p>
          <a:p>
            <a:pPr lvl="1"/>
            <a:r>
              <a:rPr lang="en-IN" dirty="0"/>
              <a:t>Movement</a:t>
            </a:r>
          </a:p>
        </p:txBody>
      </p:sp>
    </p:spTree>
    <p:extLst>
      <p:ext uri="{BB962C8B-B14F-4D97-AF65-F5344CB8AC3E}">
        <p14:creationId xmlns:p14="http://schemas.microsoft.com/office/powerpoint/2010/main" val="2384656926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737" y="1289255"/>
            <a:ext cx="8438606" cy="4450146"/>
          </a:xfrm>
        </p:spPr>
      </p:pic>
    </p:spTree>
    <p:extLst>
      <p:ext uri="{BB962C8B-B14F-4D97-AF65-F5344CB8AC3E}">
        <p14:creationId xmlns:p14="http://schemas.microsoft.com/office/powerpoint/2010/main" val="330956228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137" y="1603080"/>
            <a:ext cx="6035039" cy="3369255"/>
          </a:xfrm>
        </p:spPr>
      </p:pic>
    </p:spTree>
    <p:extLst>
      <p:ext uri="{BB962C8B-B14F-4D97-AF65-F5344CB8AC3E}">
        <p14:creationId xmlns:p14="http://schemas.microsoft.com/office/powerpoint/2010/main" val="2701907687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position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086" y="1618549"/>
            <a:ext cx="5381897" cy="4037668"/>
          </a:xfrm>
        </p:spPr>
      </p:pic>
    </p:spTree>
    <p:extLst>
      <p:ext uri="{BB962C8B-B14F-4D97-AF65-F5344CB8AC3E}">
        <p14:creationId xmlns:p14="http://schemas.microsoft.com/office/powerpoint/2010/main" val="1429097108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data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31" y="1072387"/>
            <a:ext cx="9993086" cy="4789215"/>
          </a:xfrm>
        </p:spPr>
      </p:pic>
    </p:spTree>
    <p:extLst>
      <p:ext uri="{BB962C8B-B14F-4D97-AF65-F5344CB8AC3E}">
        <p14:creationId xmlns:p14="http://schemas.microsoft.com/office/powerpoint/2010/main" val="3119999368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Pre-attentive attributes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063" y="1552478"/>
            <a:ext cx="9229873" cy="4325808"/>
          </a:xfrm>
        </p:spPr>
      </p:pic>
    </p:spTree>
    <p:extLst>
      <p:ext uri="{BB962C8B-B14F-4D97-AF65-F5344CB8AC3E}">
        <p14:creationId xmlns:p14="http://schemas.microsoft.com/office/powerpoint/2010/main" val="3474498366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chart based 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Chart : </a:t>
            </a:r>
          </a:p>
          <a:p>
            <a:pPr lvl="1"/>
            <a:r>
              <a:rPr lang="en-US" dirty="0"/>
              <a:t>Compare</a:t>
            </a:r>
          </a:p>
          <a:p>
            <a:pPr lvl="1"/>
            <a:r>
              <a:rPr lang="en-US" dirty="0"/>
              <a:t>Category</a:t>
            </a:r>
          </a:p>
          <a:p>
            <a:pPr lvl="1"/>
            <a:r>
              <a:rPr lang="en-US" dirty="0"/>
              <a:t>Rank</a:t>
            </a:r>
          </a:p>
          <a:p>
            <a:pPr lvl="1"/>
            <a:r>
              <a:rPr lang="en-US" dirty="0"/>
              <a:t>High/Low</a:t>
            </a:r>
          </a:p>
          <a:p>
            <a:pPr lvl="1"/>
            <a:r>
              <a:rPr lang="en-US" dirty="0"/>
              <a:t>Correlation</a:t>
            </a:r>
          </a:p>
        </p:txBody>
      </p:sp>
    </p:spTree>
    <p:extLst>
      <p:ext uri="{BB962C8B-B14F-4D97-AF65-F5344CB8AC3E}">
        <p14:creationId xmlns:p14="http://schemas.microsoft.com/office/powerpoint/2010/main" val="1937375265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chart based 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Scatter Plot:</a:t>
            </a:r>
          </a:p>
          <a:p>
            <a:pPr lvl="1"/>
            <a:r>
              <a:rPr lang="en-US" dirty="0"/>
              <a:t>Trend</a:t>
            </a:r>
          </a:p>
          <a:p>
            <a:pPr lvl="1"/>
            <a:r>
              <a:rPr lang="en-US" dirty="0"/>
              <a:t>Concentrations</a:t>
            </a:r>
          </a:p>
          <a:p>
            <a:pPr lvl="1"/>
            <a:r>
              <a:rPr lang="en-US" dirty="0"/>
              <a:t>Gaps</a:t>
            </a:r>
          </a:p>
          <a:p>
            <a:pPr lvl="1"/>
            <a:r>
              <a:rPr lang="en-US" dirty="0"/>
              <a:t>Outliers (Box plot)</a:t>
            </a:r>
          </a:p>
          <a:p>
            <a:pPr lvl="1"/>
            <a:r>
              <a:rPr lang="en-US" dirty="0"/>
              <a:t>Groups/Clusters</a:t>
            </a:r>
          </a:p>
          <a:p>
            <a:pPr lvl="1"/>
            <a:r>
              <a:rPr lang="en-US" dirty="0"/>
              <a:t>Relationship</a:t>
            </a:r>
          </a:p>
        </p:txBody>
      </p:sp>
    </p:spTree>
    <p:extLst>
      <p:ext uri="{BB962C8B-B14F-4D97-AF65-F5344CB8AC3E}">
        <p14:creationId xmlns:p14="http://schemas.microsoft.com/office/powerpoint/2010/main" val="73900476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Explanatory – First find out who is the audience and create visuals accordingly.</a:t>
            </a:r>
            <a:br>
              <a:rPr lang="en-IN" dirty="0"/>
            </a:b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59" y="1219200"/>
            <a:ext cx="10397482" cy="4525963"/>
          </a:xfrm>
        </p:spPr>
      </p:pic>
    </p:spTree>
    <p:extLst>
      <p:ext uri="{BB962C8B-B14F-4D97-AF65-F5344CB8AC3E}">
        <p14:creationId xmlns:p14="http://schemas.microsoft.com/office/powerpoint/2010/main" val="1759525109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chart based 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Pie Chart</a:t>
            </a:r>
          </a:p>
          <a:p>
            <a:pPr lvl="1"/>
            <a:r>
              <a:rPr lang="en-US" dirty="0"/>
              <a:t>Part-to-whole</a:t>
            </a:r>
          </a:p>
          <a:p>
            <a:pPr lvl="1"/>
            <a:r>
              <a:rPr lang="en-US" dirty="0"/>
              <a:t>Angles not difficult to interpret</a:t>
            </a:r>
          </a:p>
          <a:p>
            <a:pPr lvl="1"/>
            <a:r>
              <a:rPr lang="en-US" dirty="0"/>
              <a:t>Constrained for space (Geo Spatial)</a:t>
            </a:r>
          </a:p>
          <a:p>
            <a:pPr lvl="1"/>
            <a:r>
              <a:rPr lang="en-US" dirty="0"/>
              <a:t>Large volume of data (bubble chart)</a:t>
            </a:r>
          </a:p>
        </p:txBody>
      </p:sp>
    </p:spTree>
    <p:extLst>
      <p:ext uri="{BB962C8B-B14F-4D97-AF65-F5344CB8AC3E}">
        <p14:creationId xmlns:p14="http://schemas.microsoft.com/office/powerpoint/2010/main" val="816458964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chart based 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 Charts</a:t>
            </a:r>
          </a:p>
          <a:p>
            <a:pPr lvl="1"/>
            <a:r>
              <a:rPr lang="en-US" dirty="0"/>
              <a:t>Trend</a:t>
            </a:r>
          </a:p>
          <a:p>
            <a:pPr lvl="1"/>
            <a:r>
              <a:rPr lang="en-US" dirty="0"/>
              <a:t>Straightforward</a:t>
            </a:r>
          </a:p>
          <a:p>
            <a:pPr lvl="1"/>
            <a:r>
              <a:rPr lang="en-US" dirty="0"/>
              <a:t>Pattern</a:t>
            </a:r>
          </a:p>
          <a:p>
            <a:pPr lvl="1"/>
            <a:r>
              <a:rPr lang="en-US" dirty="0"/>
              <a:t>Sequence</a:t>
            </a:r>
          </a:p>
          <a:p>
            <a:pPr lvl="1"/>
            <a:r>
              <a:rPr lang="en-US" dirty="0"/>
              <a:t>Seasonality</a:t>
            </a:r>
          </a:p>
          <a:p>
            <a:pPr lvl="1"/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626979007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  <a:endParaRPr lang="en-IN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642015" y="1219200"/>
            <a:ext cx="490797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visualization - </a:t>
            </a:r>
            <a:r>
              <a:rPr lang="en-IN" dirty="0"/>
              <a:t>Exploratory – Look at the data from various perceptions</a:t>
            </a:r>
            <a:br>
              <a:rPr lang="en-IN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0957" y="1219200"/>
            <a:ext cx="8050085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018262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Explanatory – First find out who is the audience and create visuals accordingly.</a:t>
            </a:r>
            <a:br>
              <a:rPr lang="en-IN" dirty="0"/>
            </a:b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59" y="1219200"/>
            <a:ext cx="10397482" cy="4525963"/>
          </a:xfrm>
        </p:spPr>
      </p:pic>
    </p:spTree>
    <p:extLst>
      <p:ext uri="{BB962C8B-B14F-4D97-AF65-F5344CB8AC3E}">
        <p14:creationId xmlns:p14="http://schemas.microsoft.com/office/powerpoint/2010/main" val="3007596158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analytics (1/2)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Cognitive perception</a:t>
            </a:r>
          </a:p>
          <a:p>
            <a:pPr lvl="1"/>
            <a:r>
              <a:rPr lang="en-US" dirty="0"/>
              <a:t>Leverage strengths of our brain</a:t>
            </a:r>
          </a:p>
          <a:p>
            <a:r>
              <a:rPr lang="en-US" dirty="0"/>
              <a:t>Eliminate visual clutter</a:t>
            </a:r>
          </a:p>
          <a:p>
            <a:pPr lvl="1"/>
            <a:r>
              <a:rPr lang="en-US" dirty="0"/>
              <a:t>Focus on the business insight</a:t>
            </a:r>
          </a:p>
          <a:p>
            <a:r>
              <a:rPr lang="en-US" dirty="0"/>
              <a:t>Choose appropriate display mechanism</a:t>
            </a:r>
          </a:p>
          <a:p>
            <a:pPr lvl="1"/>
            <a:r>
              <a:rPr lang="en-US" dirty="0"/>
              <a:t>Graph types to match the message</a:t>
            </a:r>
          </a:p>
          <a:p>
            <a:r>
              <a:rPr lang="en-US" dirty="0"/>
              <a:t>Design dashboards</a:t>
            </a:r>
          </a:p>
          <a:p>
            <a:pPr lvl="1"/>
            <a:r>
              <a:rPr lang="en-US" dirty="0"/>
              <a:t>Solve business question easily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analytics (2/2)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visually</a:t>
            </a:r>
          </a:p>
          <a:p>
            <a:pPr lvl="1"/>
            <a:r>
              <a:rPr lang="en-US" dirty="0"/>
              <a:t>Systematic process to generate insights</a:t>
            </a:r>
          </a:p>
          <a:p>
            <a:r>
              <a:rPr lang="en-US" dirty="0"/>
              <a:t>Analyze visually</a:t>
            </a:r>
          </a:p>
          <a:p>
            <a:pPr lvl="1"/>
            <a:r>
              <a:rPr lang="en-US" dirty="0"/>
              <a:t>Techniques to extract meaning from large data sets</a:t>
            </a:r>
          </a:p>
          <a:p>
            <a:r>
              <a:rPr lang="en-US" dirty="0"/>
              <a:t>Create storyboards</a:t>
            </a:r>
          </a:p>
          <a:p>
            <a:pPr lvl="1"/>
            <a:r>
              <a:rPr lang="en-US" dirty="0"/>
              <a:t>Transform complex data into information</a:t>
            </a:r>
          </a:p>
          <a:p>
            <a:endParaRPr lang="en-IN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Domains and their descriptions</a:t>
            </a:r>
            <a:endParaRPr lang="en-IN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397727" y="1102455"/>
            <a:ext cx="9143998" cy="5115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disruption</a:t>
            </a:r>
            <a:endParaRPr lang="en-IN" dirty="0"/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981527" y="1219200"/>
            <a:ext cx="422894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patterns in the data</a:t>
            </a:r>
            <a:endParaRPr lang="en-IN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4524375" y="1386681"/>
            <a:ext cx="314325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analytics (1/2)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Cognitive perception</a:t>
            </a:r>
          </a:p>
          <a:p>
            <a:pPr lvl="1"/>
            <a:r>
              <a:rPr lang="en-US" dirty="0"/>
              <a:t>Leverage strengths of our brain</a:t>
            </a:r>
          </a:p>
          <a:p>
            <a:r>
              <a:rPr lang="en-US" dirty="0"/>
              <a:t>Eliminate visual clutter</a:t>
            </a:r>
          </a:p>
          <a:p>
            <a:pPr lvl="1"/>
            <a:r>
              <a:rPr lang="en-US" dirty="0"/>
              <a:t>Focus on the business insight</a:t>
            </a:r>
          </a:p>
          <a:p>
            <a:r>
              <a:rPr lang="en-US" dirty="0"/>
              <a:t>Choose appropriate display mechanism</a:t>
            </a:r>
          </a:p>
          <a:p>
            <a:pPr lvl="1"/>
            <a:r>
              <a:rPr lang="en-US" dirty="0"/>
              <a:t>Graph types to match the message</a:t>
            </a:r>
          </a:p>
          <a:p>
            <a:r>
              <a:rPr lang="en-US" dirty="0"/>
              <a:t>Design dashboards</a:t>
            </a:r>
          </a:p>
          <a:p>
            <a:pPr lvl="1"/>
            <a:r>
              <a:rPr lang="en-US" dirty="0"/>
              <a:t>Solve business question easily</a:t>
            </a:r>
          </a:p>
        </p:txBody>
      </p:sp>
    </p:spTree>
    <p:extLst>
      <p:ext uri="{BB962C8B-B14F-4D97-AF65-F5344CB8AC3E}">
        <p14:creationId xmlns:p14="http://schemas.microsoft.com/office/powerpoint/2010/main" val="33227501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and insights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Visualization </a:t>
            </a:r>
          </a:p>
          <a:p>
            <a:pPr lvl="1"/>
            <a:r>
              <a:rPr lang="en-US" dirty="0"/>
              <a:t>is the representation and presentation of data that exploits our visual perception abilities in order to amplify cognition.</a:t>
            </a:r>
          </a:p>
          <a:p>
            <a:r>
              <a:rPr lang="en-US" b="1" dirty="0"/>
              <a:t>Insights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is the discovery of non-trivial, complex, deep, unexpected or relevant truths about information.</a:t>
            </a:r>
            <a:endParaRPr lang="en-IN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analyst… who?</a:t>
            </a:r>
            <a:endParaRPr lang="en-IN" dirty="0"/>
          </a:p>
        </p:txBody>
      </p:sp>
      <p:graphicFrame>
        <p:nvGraphicFramePr>
          <p:cNvPr id="4" name="Diagram 3"/>
          <p:cNvGraphicFramePr/>
          <p:nvPr/>
        </p:nvGraphicFramePr>
        <p:xfrm>
          <a:off x="2580639" y="1371601"/>
          <a:ext cx="7177315" cy="4323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 example</a:t>
            </a:r>
            <a:endParaRPr lang="en-IN" dirty="0"/>
          </a:p>
        </p:txBody>
      </p:sp>
      <p:pic>
        <p:nvPicPr>
          <p:cNvPr id="4" name="Content Placeholder 3" descr="Captur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9136" y="1214847"/>
            <a:ext cx="9081961" cy="4874998"/>
          </a:xfrm>
        </p:spPr>
      </p:pic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Statistical/ml techniques</a:t>
            </a:r>
            <a:endParaRPr lang="en-IN" dirty="0"/>
          </a:p>
        </p:txBody>
      </p:sp>
      <p:pic>
        <p:nvPicPr>
          <p:cNvPr id="4" name="Content Placeholder 3" descr="Captur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7097" y="1075710"/>
            <a:ext cx="9091748" cy="4998741"/>
          </a:xfrm>
        </p:spPr>
      </p:pic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people agree to this as data visualization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0149" y="1219200"/>
            <a:ext cx="6111701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378605"/>
      </p:ext>
    </p:extLst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2713" y="1219200"/>
            <a:ext cx="6386573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11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2713" y="1219200"/>
            <a:ext cx="6386573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873625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Drill down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5779" y="1219200"/>
            <a:ext cx="4580442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59221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Drill Down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5779" y="1219200"/>
            <a:ext cx="4580442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4286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can you see?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828" y="1372163"/>
            <a:ext cx="5781441" cy="4305064"/>
          </a:xfrm>
        </p:spPr>
      </p:pic>
    </p:spTree>
    <p:extLst>
      <p:ext uri="{BB962C8B-B14F-4D97-AF65-F5344CB8AC3E}">
        <p14:creationId xmlns:p14="http://schemas.microsoft.com/office/powerpoint/2010/main" val="194194752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analytics (2/2)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visually</a:t>
            </a:r>
          </a:p>
          <a:p>
            <a:pPr lvl="1"/>
            <a:r>
              <a:rPr lang="en-US" dirty="0"/>
              <a:t>Systematic process to generate insights</a:t>
            </a:r>
          </a:p>
          <a:p>
            <a:r>
              <a:rPr lang="en-US" dirty="0"/>
              <a:t>Analyze visually</a:t>
            </a:r>
          </a:p>
          <a:p>
            <a:pPr lvl="1"/>
            <a:r>
              <a:rPr lang="en-US" dirty="0"/>
              <a:t>Techniques to extract meaning from large data sets</a:t>
            </a:r>
          </a:p>
          <a:p>
            <a:r>
              <a:rPr lang="en-US" dirty="0"/>
              <a:t>Create storyboards</a:t>
            </a:r>
          </a:p>
          <a:p>
            <a:pPr lvl="1"/>
            <a:r>
              <a:rPr lang="en-US" dirty="0"/>
              <a:t>Transform complex data into information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55660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732" y="1457836"/>
            <a:ext cx="5982535" cy="4048690"/>
          </a:xfrm>
        </p:spPr>
      </p:pic>
    </p:spTree>
    <p:extLst>
      <p:ext uri="{BB962C8B-B14F-4D97-AF65-F5344CB8AC3E}">
        <p14:creationId xmlns:p14="http://schemas.microsoft.com/office/powerpoint/2010/main" val="2035228854"/>
      </p:ext>
    </p:extLst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Can you see now?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828" y="1372163"/>
            <a:ext cx="5781441" cy="4305064"/>
          </a:xfrm>
        </p:spPr>
      </p:pic>
    </p:spTree>
    <p:extLst>
      <p:ext uri="{BB962C8B-B14F-4D97-AF65-F5344CB8AC3E}">
        <p14:creationId xmlns:p14="http://schemas.microsoft.com/office/powerpoint/2010/main" val="1374306980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Visual Perception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172" y="1219200"/>
            <a:ext cx="6215656" cy="4525963"/>
          </a:xfrm>
        </p:spPr>
      </p:pic>
    </p:spTree>
    <p:extLst>
      <p:ext uri="{BB962C8B-B14F-4D97-AF65-F5344CB8AC3E}">
        <p14:creationId xmlns:p14="http://schemas.microsoft.com/office/powerpoint/2010/main" val="1160062591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 the number of 5s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910" y="1933303"/>
            <a:ext cx="9397860" cy="2965267"/>
          </a:xfrm>
        </p:spPr>
      </p:pic>
    </p:spTree>
    <p:extLst>
      <p:ext uri="{BB962C8B-B14F-4D97-AF65-F5344CB8AC3E}">
        <p14:creationId xmlns:p14="http://schemas.microsoft.com/office/powerpoint/2010/main" val="4052098522"/>
      </p:ext>
    </p:extLst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Serial and parallel processing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721" y="2259874"/>
            <a:ext cx="10400558" cy="2183240"/>
          </a:xfrm>
        </p:spPr>
      </p:pic>
    </p:spTree>
    <p:extLst>
      <p:ext uri="{BB962C8B-B14F-4D97-AF65-F5344CB8AC3E}">
        <p14:creationId xmlns:p14="http://schemas.microsoft.com/office/powerpoint/2010/main" val="1091495349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HMUAN MNID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3200" dirty="0"/>
              <a:t>The </a:t>
            </a:r>
            <a:r>
              <a:rPr lang="en-US" sz="3200" dirty="0" err="1"/>
              <a:t>phaonmneal</a:t>
            </a:r>
            <a:r>
              <a:rPr lang="en-US" sz="3200" dirty="0"/>
              <a:t> </a:t>
            </a:r>
            <a:r>
              <a:rPr lang="en-US" sz="3200" dirty="0" err="1"/>
              <a:t>pweor</a:t>
            </a:r>
            <a:r>
              <a:rPr lang="en-US" sz="3200" dirty="0"/>
              <a:t> of the </a:t>
            </a:r>
            <a:r>
              <a:rPr lang="en-US" sz="3200" dirty="0" err="1"/>
              <a:t>hmuan</a:t>
            </a:r>
            <a:r>
              <a:rPr lang="en-US" sz="3200" dirty="0"/>
              <a:t> </a:t>
            </a:r>
            <a:r>
              <a:rPr lang="en-US" sz="3200" dirty="0" err="1"/>
              <a:t>mnid</a:t>
            </a:r>
            <a:r>
              <a:rPr lang="en-US" sz="3200" dirty="0"/>
              <a:t>, </a:t>
            </a:r>
            <a:r>
              <a:rPr lang="en-US" sz="3200" dirty="0" err="1"/>
              <a:t>aoccdrnig</a:t>
            </a:r>
            <a:r>
              <a:rPr lang="en-US" sz="3200" dirty="0"/>
              <a:t> to a </a:t>
            </a:r>
            <a:r>
              <a:rPr lang="en-US" sz="3200" dirty="0" err="1"/>
              <a:t>rscheearch</a:t>
            </a:r>
            <a:r>
              <a:rPr lang="en-US" sz="3200" dirty="0"/>
              <a:t> at </a:t>
            </a:r>
            <a:r>
              <a:rPr lang="en-US" sz="3200" dirty="0" err="1"/>
              <a:t>Cmabrigde</a:t>
            </a:r>
            <a:r>
              <a:rPr lang="en-US" sz="3200" dirty="0"/>
              <a:t> </a:t>
            </a:r>
            <a:r>
              <a:rPr lang="en-US" sz="3200" dirty="0" err="1"/>
              <a:t>Uinervtisy</a:t>
            </a:r>
            <a:r>
              <a:rPr lang="en-US" sz="3200" dirty="0"/>
              <a:t>, it </a:t>
            </a:r>
            <a:r>
              <a:rPr lang="en-US" sz="3200" dirty="0" err="1"/>
              <a:t>dseno't</a:t>
            </a:r>
            <a:r>
              <a:rPr lang="en-US" sz="3200" dirty="0"/>
              <a:t> </a:t>
            </a:r>
            <a:r>
              <a:rPr lang="en-US" sz="3200" dirty="0" err="1"/>
              <a:t>mtaetr</a:t>
            </a:r>
            <a:r>
              <a:rPr lang="en-US" sz="3200" dirty="0"/>
              <a:t> in </a:t>
            </a:r>
            <a:r>
              <a:rPr lang="en-US" sz="3200" dirty="0" err="1"/>
              <a:t>waht</a:t>
            </a:r>
            <a:r>
              <a:rPr lang="en-US" sz="3200" dirty="0"/>
              <a:t> </a:t>
            </a:r>
            <a:r>
              <a:rPr lang="en-US" sz="3200" dirty="0" err="1"/>
              <a:t>oerdr</a:t>
            </a:r>
            <a:r>
              <a:rPr lang="en-US" sz="3200" dirty="0"/>
              <a:t> the </a:t>
            </a:r>
            <a:r>
              <a:rPr lang="en-US" sz="3200" dirty="0" err="1"/>
              <a:t>ltteres</a:t>
            </a:r>
            <a:r>
              <a:rPr lang="en-US" sz="3200" dirty="0"/>
              <a:t> in a </a:t>
            </a:r>
            <a:r>
              <a:rPr lang="en-US" sz="3200" dirty="0" err="1"/>
              <a:t>wrod</a:t>
            </a:r>
            <a:r>
              <a:rPr lang="en-US" sz="3200" dirty="0"/>
              <a:t> are, the </a:t>
            </a:r>
            <a:r>
              <a:rPr lang="en-US" sz="3200" dirty="0" err="1"/>
              <a:t>olny</a:t>
            </a:r>
            <a:r>
              <a:rPr lang="en-US" sz="3200" dirty="0"/>
              <a:t> </a:t>
            </a:r>
            <a:r>
              <a:rPr lang="en-US" sz="3200" dirty="0" err="1"/>
              <a:t>iproamtnt</a:t>
            </a:r>
            <a:r>
              <a:rPr lang="en-US" sz="3200" dirty="0"/>
              <a:t> </a:t>
            </a:r>
            <a:r>
              <a:rPr lang="en-US" sz="3200" dirty="0" err="1"/>
              <a:t>tihng</a:t>
            </a:r>
            <a:r>
              <a:rPr lang="en-US" sz="3200" dirty="0"/>
              <a:t> is </a:t>
            </a:r>
            <a:r>
              <a:rPr lang="en-US" sz="3200" dirty="0" err="1"/>
              <a:t>taht</a:t>
            </a:r>
            <a:r>
              <a:rPr lang="en-US" sz="3200" dirty="0"/>
              <a:t> the </a:t>
            </a:r>
            <a:r>
              <a:rPr lang="en-US" sz="3200" dirty="0" err="1"/>
              <a:t>frsit</a:t>
            </a:r>
            <a:r>
              <a:rPr lang="en-US" sz="3200" dirty="0"/>
              <a:t> and </a:t>
            </a:r>
            <a:r>
              <a:rPr lang="en-US" sz="3200" dirty="0" err="1"/>
              <a:t>lsat</a:t>
            </a:r>
            <a:r>
              <a:rPr lang="en-US" sz="3200" dirty="0"/>
              <a:t> </a:t>
            </a:r>
            <a:r>
              <a:rPr lang="en-US" sz="3200" dirty="0" err="1"/>
              <a:t>ltteer</a:t>
            </a:r>
            <a:r>
              <a:rPr lang="en-US" sz="3200" dirty="0"/>
              <a:t> be in the </a:t>
            </a:r>
            <a:r>
              <a:rPr lang="en-US" sz="3200" dirty="0" err="1"/>
              <a:t>rghit</a:t>
            </a:r>
            <a:r>
              <a:rPr lang="en-US" sz="3200" dirty="0"/>
              <a:t> </a:t>
            </a:r>
            <a:r>
              <a:rPr lang="en-US" sz="3200" dirty="0" err="1"/>
              <a:t>pclae</a:t>
            </a:r>
            <a:r>
              <a:rPr lang="en-US" sz="3200" dirty="0"/>
              <a:t>. The </a:t>
            </a:r>
            <a:r>
              <a:rPr lang="en-US" sz="3200" dirty="0" err="1"/>
              <a:t>rset</a:t>
            </a:r>
            <a:r>
              <a:rPr lang="en-US" sz="3200" dirty="0"/>
              <a:t> can be a </a:t>
            </a:r>
            <a:r>
              <a:rPr lang="en-US" sz="3200" dirty="0" err="1"/>
              <a:t>taotl</a:t>
            </a:r>
            <a:r>
              <a:rPr lang="en-US" sz="3200" dirty="0"/>
              <a:t> </a:t>
            </a:r>
            <a:r>
              <a:rPr lang="en-US" sz="3200" dirty="0" err="1"/>
              <a:t>mses</a:t>
            </a:r>
            <a:r>
              <a:rPr lang="en-US" sz="3200" dirty="0"/>
              <a:t> and you can </a:t>
            </a:r>
            <a:r>
              <a:rPr lang="en-US" sz="3200" dirty="0" err="1"/>
              <a:t>sitll</a:t>
            </a:r>
            <a:r>
              <a:rPr lang="en-US" sz="3200" dirty="0"/>
              <a:t> </a:t>
            </a:r>
            <a:r>
              <a:rPr lang="en-US" sz="3200" dirty="0" err="1"/>
              <a:t>raed</a:t>
            </a:r>
            <a:r>
              <a:rPr lang="en-US" sz="3200" dirty="0"/>
              <a:t> it </a:t>
            </a:r>
            <a:r>
              <a:rPr lang="en-US" sz="3200" dirty="0" err="1"/>
              <a:t>whotuit</a:t>
            </a:r>
            <a:r>
              <a:rPr lang="en-US" sz="3200" dirty="0"/>
              <a:t> a </a:t>
            </a:r>
            <a:r>
              <a:rPr lang="en-US" sz="3200" dirty="0" err="1"/>
              <a:t>pboerlm</a:t>
            </a:r>
            <a:r>
              <a:rPr lang="en-US" sz="3200" dirty="0"/>
              <a:t>. </a:t>
            </a:r>
            <a:r>
              <a:rPr lang="en-US" sz="3200" dirty="0" err="1"/>
              <a:t>Tihs</a:t>
            </a:r>
            <a:r>
              <a:rPr lang="en-US" sz="3200" dirty="0"/>
              <a:t> is </a:t>
            </a:r>
            <a:r>
              <a:rPr lang="en-US" sz="3200" dirty="0" err="1"/>
              <a:t>bcuseae</a:t>
            </a:r>
            <a:r>
              <a:rPr lang="en-US" sz="3200" dirty="0"/>
              <a:t> the </a:t>
            </a:r>
            <a:r>
              <a:rPr lang="en-US" sz="3200" dirty="0" err="1"/>
              <a:t>huamn</a:t>
            </a:r>
            <a:r>
              <a:rPr lang="en-US" sz="3200" dirty="0"/>
              <a:t> </a:t>
            </a:r>
            <a:r>
              <a:rPr lang="en-US" sz="3200" dirty="0" err="1"/>
              <a:t>mnid</a:t>
            </a:r>
            <a:r>
              <a:rPr lang="en-US" sz="3200" dirty="0"/>
              <a:t> </a:t>
            </a:r>
            <a:r>
              <a:rPr lang="en-US" sz="3200" dirty="0" err="1"/>
              <a:t>deos</a:t>
            </a:r>
            <a:r>
              <a:rPr lang="en-US" sz="3200" dirty="0"/>
              <a:t> not </a:t>
            </a:r>
            <a:r>
              <a:rPr lang="en-US" sz="3200" dirty="0" err="1"/>
              <a:t>raed</a:t>
            </a:r>
            <a:r>
              <a:rPr lang="en-US" sz="3200" dirty="0"/>
              <a:t> </a:t>
            </a:r>
            <a:r>
              <a:rPr lang="en-US" sz="3200" dirty="0" err="1"/>
              <a:t>ervey</a:t>
            </a:r>
            <a:r>
              <a:rPr lang="en-US" sz="3200" dirty="0"/>
              <a:t> </a:t>
            </a:r>
            <a:r>
              <a:rPr lang="en-US" sz="3200" dirty="0" err="1"/>
              <a:t>lteter</a:t>
            </a:r>
            <a:r>
              <a:rPr lang="en-US" sz="3200" dirty="0"/>
              <a:t> by </a:t>
            </a:r>
            <a:r>
              <a:rPr lang="en-US" sz="3200" dirty="0" err="1"/>
              <a:t>istlef</a:t>
            </a:r>
            <a:r>
              <a:rPr lang="en-US" sz="3200" dirty="0"/>
              <a:t>, but the </a:t>
            </a:r>
            <a:r>
              <a:rPr lang="en-US" sz="3200" dirty="0" err="1"/>
              <a:t>wrod</a:t>
            </a:r>
            <a:r>
              <a:rPr lang="en-US" sz="3200" dirty="0"/>
              <a:t> as a </a:t>
            </a:r>
            <a:r>
              <a:rPr lang="en-US" sz="3200" dirty="0" err="1"/>
              <a:t>wlohe</a:t>
            </a:r>
            <a:r>
              <a:rPr lang="en-US" sz="3200" dirty="0"/>
              <a:t>. </a:t>
            </a:r>
            <a:r>
              <a:rPr lang="en-US" sz="3200" dirty="0" err="1"/>
              <a:t>Azanmig</a:t>
            </a:r>
            <a:r>
              <a:rPr lang="en-US" sz="3200" dirty="0"/>
              <a:t> huh? </a:t>
            </a:r>
            <a:r>
              <a:rPr lang="en-US" sz="3200" dirty="0" err="1"/>
              <a:t>yaeh</a:t>
            </a:r>
            <a:r>
              <a:rPr lang="en-US" sz="3200" dirty="0"/>
              <a:t> and I </a:t>
            </a:r>
            <a:r>
              <a:rPr lang="en-US" sz="3200" dirty="0" err="1"/>
              <a:t>awlyas</a:t>
            </a:r>
            <a:r>
              <a:rPr lang="en-US" sz="3200" dirty="0"/>
              <a:t> </a:t>
            </a:r>
            <a:r>
              <a:rPr lang="en-US" sz="3200" dirty="0" err="1"/>
              <a:t>tghuhot</a:t>
            </a:r>
            <a:r>
              <a:rPr lang="en-US" sz="3200" dirty="0"/>
              <a:t> </a:t>
            </a:r>
            <a:r>
              <a:rPr lang="en-US" sz="3200" dirty="0" err="1"/>
              <a:t>slpeling</a:t>
            </a:r>
            <a:r>
              <a:rPr lang="en-US" sz="3200" dirty="0"/>
              <a:t> was </a:t>
            </a:r>
            <a:r>
              <a:rPr lang="en-US" sz="3200" dirty="0" err="1"/>
              <a:t>ipmorantt</a:t>
            </a:r>
            <a:r>
              <a:rPr lang="en-US" sz="32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92623688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259" y="1729337"/>
            <a:ext cx="5963482" cy="3505689"/>
          </a:xfrm>
        </p:spPr>
      </p:pic>
    </p:spTree>
    <p:extLst>
      <p:ext uri="{BB962C8B-B14F-4D97-AF65-F5344CB8AC3E}">
        <p14:creationId xmlns:p14="http://schemas.microsoft.com/office/powerpoint/2010/main" val="2873230882"/>
      </p:ext>
    </p:extLst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259" y="1719810"/>
            <a:ext cx="5963482" cy="3524742"/>
          </a:xfrm>
        </p:spPr>
      </p:pic>
    </p:spTree>
    <p:extLst>
      <p:ext uri="{BB962C8B-B14F-4D97-AF65-F5344CB8AC3E}">
        <p14:creationId xmlns:p14="http://schemas.microsoft.com/office/powerpoint/2010/main" val="1493255049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800" y="1219200"/>
            <a:ext cx="7012399" cy="4525963"/>
          </a:xfrm>
        </p:spPr>
      </p:pic>
    </p:spTree>
    <p:extLst>
      <p:ext uri="{BB962C8B-B14F-4D97-AF65-F5344CB8AC3E}">
        <p14:creationId xmlns:p14="http://schemas.microsoft.com/office/powerpoint/2010/main" val="1515921609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32" y="1219200"/>
            <a:ext cx="7480736" cy="4525963"/>
          </a:xfrm>
        </p:spPr>
      </p:pic>
    </p:spTree>
    <p:extLst>
      <p:ext uri="{BB962C8B-B14F-4D97-AF65-F5344CB8AC3E}">
        <p14:creationId xmlns:p14="http://schemas.microsoft.com/office/powerpoint/2010/main" val="269056412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Domains and their descriptions</a:t>
            </a:r>
            <a:endParaRPr lang="en-IN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397727" y="1102455"/>
            <a:ext cx="9143998" cy="5115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444478520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19200"/>
            <a:ext cx="9300753" cy="4525963"/>
          </a:xfrm>
        </p:spPr>
      </p:pic>
    </p:spTree>
    <p:extLst>
      <p:ext uri="{BB962C8B-B14F-4D97-AF65-F5344CB8AC3E}">
        <p14:creationId xmlns:p14="http://schemas.microsoft.com/office/powerpoint/2010/main" val="3219957673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questions to ask yourself before starting to visualize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is my audience?</a:t>
            </a:r>
          </a:p>
          <a:p>
            <a:r>
              <a:rPr lang="en-US" dirty="0"/>
              <a:t>What is the main idea I need to convey to my audience</a:t>
            </a:r>
          </a:p>
          <a:p>
            <a:r>
              <a:rPr lang="en-US" dirty="0"/>
              <a:t>What is the story of my report</a:t>
            </a:r>
          </a:p>
          <a:p>
            <a:r>
              <a:rPr lang="en-US" dirty="0"/>
              <a:t>Am I using my audience’s language</a:t>
            </a:r>
          </a:p>
          <a:p>
            <a:r>
              <a:rPr lang="en-US" dirty="0"/>
              <a:t>What output is right for my audience</a:t>
            </a:r>
          </a:p>
        </p:txBody>
      </p:sp>
    </p:spTree>
    <p:extLst>
      <p:ext uri="{BB962C8B-B14F-4D97-AF65-F5344CB8AC3E}">
        <p14:creationId xmlns:p14="http://schemas.microsoft.com/office/powerpoint/2010/main" val="3545537611"/>
      </p:ext>
    </p:extLst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Pre-attentive attributes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Pre-attentive attributes are those which determine what information captures users’ attention.</a:t>
            </a:r>
          </a:p>
          <a:p>
            <a:r>
              <a:rPr lang="en-IN" dirty="0"/>
              <a:t>Pre-attentive processing occurs without our consciousness at an extremely high speed. It is tuned to detect a specific set of visual attributes.</a:t>
            </a:r>
          </a:p>
          <a:p>
            <a:r>
              <a:rPr lang="en-IN" dirty="0"/>
              <a:t>There are 4 categories of pre-attentive visual attributes:</a:t>
            </a:r>
          </a:p>
          <a:p>
            <a:pPr lvl="1"/>
            <a:r>
              <a:rPr lang="en-IN" dirty="0"/>
              <a:t>Form</a:t>
            </a:r>
          </a:p>
          <a:p>
            <a:pPr lvl="1"/>
            <a:r>
              <a:rPr lang="en-IN" dirty="0"/>
              <a:t>Colour</a:t>
            </a:r>
          </a:p>
          <a:p>
            <a:pPr lvl="1"/>
            <a:r>
              <a:rPr lang="en-IN" dirty="0"/>
              <a:t>Spatial Position</a:t>
            </a:r>
          </a:p>
          <a:p>
            <a:pPr lvl="1"/>
            <a:r>
              <a:rPr lang="en-IN" dirty="0"/>
              <a:t>Movement</a:t>
            </a:r>
          </a:p>
        </p:txBody>
      </p:sp>
    </p:spTree>
    <p:extLst>
      <p:ext uri="{BB962C8B-B14F-4D97-AF65-F5344CB8AC3E}">
        <p14:creationId xmlns:p14="http://schemas.microsoft.com/office/powerpoint/2010/main" val="3482547532"/>
      </p:ext>
    </p:extLst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737" y="1289255"/>
            <a:ext cx="8438606" cy="4450146"/>
          </a:xfrm>
        </p:spPr>
      </p:pic>
    </p:spTree>
    <p:extLst>
      <p:ext uri="{BB962C8B-B14F-4D97-AF65-F5344CB8AC3E}">
        <p14:creationId xmlns:p14="http://schemas.microsoft.com/office/powerpoint/2010/main" val="1269937381"/>
      </p:ext>
    </p:extLst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137" y="1603080"/>
            <a:ext cx="6035039" cy="3369255"/>
          </a:xfrm>
        </p:spPr>
      </p:pic>
    </p:spTree>
    <p:extLst>
      <p:ext uri="{BB962C8B-B14F-4D97-AF65-F5344CB8AC3E}">
        <p14:creationId xmlns:p14="http://schemas.microsoft.com/office/powerpoint/2010/main" val="4281216197"/>
      </p:ext>
    </p:extLst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position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086" y="1618549"/>
            <a:ext cx="5381897" cy="4037668"/>
          </a:xfrm>
        </p:spPr>
      </p:pic>
    </p:spTree>
    <p:extLst>
      <p:ext uri="{BB962C8B-B14F-4D97-AF65-F5344CB8AC3E}">
        <p14:creationId xmlns:p14="http://schemas.microsoft.com/office/powerpoint/2010/main" val="1291191040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data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31" y="1072387"/>
            <a:ext cx="9993086" cy="4789215"/>
          </a:xfrm>
        </p:spPr>
      </p:pic>
    </p:spTree>
    <p:extLst>
      <p:ext uri="{BB962C8B-B14F-4D97-AF65-F5344CB8AC3E}">
        <p14:creationId xmlns:p14="http://schemas.microsoft.com/office/powerpoint/2010/main" val="1033328068"/>
      </p:ext>
    </p:extLst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Pre-attentive attributes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063" y="1552478"/>
            <a:ext cx="9229873" cy="4325808"/>
          </a:xfrm>
        </p:spPr>
      </p:pic>
    </p:spTree>
    <p:extLst>
      <p:ext uri="{BB962C8B-B14F-4D97-AF65-F5344CB8AC3E}">
        <p14:creationId xmlns:p14="http://schemas.microsoft.com/office/powerpoint/2010/main" val="3520325165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chart based 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Chart : </a:t>
            </a:r>
          </a:p>
          <a:p>
            <a:pPr lvl="1"/>
            <a:r>
              <a:rPr lang="en-US" dirty="0"/>
              <a:t>Compare</a:t>
            </a:r>
          </a:p>
          <a:p>
            <a:pPr lvl="1"/>
            <a:r>
              <a:rPr lang="en-US" dirty="0"/>
              <a:t>Category</a:t>
            </a:r>
          </a:p>
          <a:p>
            <a:pPr lvl="1"/>
            <a:r>
              <a:rPr lang="en-US" dirty="0"/>
              <a:t>Rank</a:t>
            </a:r>
          </a:p>
          <a:p>
            <a:pPr lvl="1"/>
            <a:r>
              <a:rPr lang="en-US" dirty="0"/>
              <a:t>High/Low</a:t>
            </a:r>
          </a:p>
          <a:p>
            <a:pPr lvl="1"/>
            <a:r>
              <a:rPr lang="en-US" dirty="0"/>
              <a:t>Correlation</a:t>
            </a:r>
          </a:p>
        </p:txBody>
      </p:sp>
    </p:spTree>
    <p:extLst>
      <p:ext uri="{BB962C8B-B14F-4D97-AF65-F5344CB8AC3E}">
        <p14:creationId xmlns:p14="http://schemas.microsoft.com/office/powerpoint/2010/main" val="2309981867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chart based 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Scatter Plot:</a:t>
            </a:r>
          </a:p>
          <a:p>
            <a:pPr lvl="1"/>
            <a:r>
              <a:rPr lang="en-US" dirty="0"/>
              <a:t>Trend</a:t>
            </a:r>
          </a:p>
          <a:p>
            <a:pPr lvl="1"/>
            <a:r>
              <a:rPr lang="en-US" dirty="0"/>
              <a:t>Concentrations</a:t>
            </a:r>
          </a:p>
          <a:p>
            <a:pPr lvl="1"/>
            <a:r>
              <a:rPr lang="en-US" dirty="0"/>
              <a:t>Gaps</a:t>
            </a:r>
          </a:p>
          <a:p>
            <a:pPr lvl="1"/>
            <a:r>
              <a:rPr lang="en-US" dirty="0"/>
              <a:t>Outliers (Box plot)</a:t>
            </a:r>
          </a:p>
          <a:p>
            <a:pPr lvl="1"/>
            <a:r>
              <a:rPr lang="en-US" dirty="0"/>
              <a:t>Groups/Clusters</a:t>
            </a:r>
          </a:p>
          <a:p>
            <a:pPr lvl="1"/>
            <a:r>
              <a:rPr lang="en-US" dirty="0"/>
              <a:t>Relationship</a:t>
            </a:r>
          </a:p>
        </p:txBody>
      </p:sp>
    </p:spTree>
    <p:extLst>
      <p:ext uri="{BB962C8B-B14F-4D97-AF65-F5344CB8AC3E}">
        <p14:creationId xmlns:p14="http://schemas.microsoft.com/office/powerpoint/2010/main" val="18058954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disruption</a:t>
            </a:r>
            <a:endParaRPr lang="en-IN" dirty="0"/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981527" y="1219200"/>
            <a:ext cx="422894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149511929"/>
      </p:ext>
    </p:extLst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chart based 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Pie Chart</a:t>
            </a:r>
          </a:p>
          <a:p>
            <a:pPr lvl="1"/>
            <a:r>
              <a:rPr lang="en-US" dirty="0"/>
              <a:t>Part-to-whole</a:t>
            </a:r>
          </a:p>
          <a:p>
            <a:pPr lvl="1"/>
            <a:r>
              <a:rPr lang="en-US" dirty="0"/>
              <a:t>Angles not difficult to interpret</a:t>
            </a:r>
          </a:p>
          <a:p>
            <a:pPr lvl="1"/>
            <a:r>
              <a:rPr lang="en-US" dirty="0"/>
              <a:t>Constrained for space (Geo Spatial)</a:t>
            </a:r>
          </a:p>
          <a:p>
            <a:pPr lvl="1"/>
            <a:r>
              <a:rPr lang="en-US" dirty="0"/>
              <a:t>Large volume of data (bubble chart)</a:t>
            </a:r>
          </a:p>
        </p:txBody>
      </p:sp>
    </p:spTree>
    <p:extLst>
      <p:ext uri="{BB962C8B-B14F-4D97-AF65-F5344CB8AC3E}">
        <p14:creationId xmlns:p14="http://schemas.microsoft.com/office/powerpoint/2010/main" val="4091515591"/>
      </p:ext>
    </p:extLst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chart based on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 Charts</a:t>
            </a:r>
          </a:p>
          <a:p>
            <a:pPr lvl="1"/>
            <a:r>
              <a:rPr lang="en-US" dirty="0"/>
              <a:t>Trend</a:t>
            </a:r>
          </a:p>
          <a:p>
            <a:pPr lvl="1"/>
            <a:r>
              <a:rPr lang="en-US" dirty="0"/>
              <a:t>Straightforward</a:t>
            </a:r>
          </a:p>
          <a:p>
            <a:pPr lvl="1"/>
            <a:r>
              <a:rPr lang="en-US" dirty="0"/>
              <a:t>Pattern</a:t>
            </a:r>
          </a:p>
          <a:p>
            <a:pPr lvl="1"/>
            <a:r>
              <a:rPr lang="en-US" dirty="0"/>
              <a:t>Sequence</a:t>
            </a:r>
          </a:p>
          <a:p>
            <a:pPr lvl="1"/>
            <a:r>
              <a:rPr lang="en-US" dirty="0"/>
              <a:t>Seasonality</a:t>
            </a:r>
          </a:p>
          <a:p>
            <a:pPr lvl="1"/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1780126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patterns in the data</a:t>
            </a:r>
            <a:endParaRPr lang="en-IN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4524375" y="1386681"/>
            <a:ext cx="314325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228765754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UID" val="{5D73576C-4809-4C3F-A306-CF2DD34008C2}"/>
  <p:tag name="ISPRING_RESOURCE_FOLDER" val="H:\PGP DS - TVS Program\Programming_Fundamentals_S01\"/>
  <p:tag name="ISPRING_PRESENTATION_PATH" val="H:\PGP DS - TVS Program\Programming_Fundamentals_S01.pptx"/>
  <p:tag name="ISPRING_PROJECT_FOLDER_UPDATED" val="1"/>
  <p:tag name="ISPRING_SCORM_RATE_SLIDES" val="0"/>
  <p:tag name="ISPRING_SCORM_PASSING_SCORE" val="0.000000"/>
  <p:tag name="ISPRING_ULTRA_SCORM_COURSE_ID" val="F7FCC2A0-86F3-416E-AE09-871C8D88AA6B"/>
  <p:tag name="ISPRINGONLINEFOLDERID" val="0"/>
  <p:tag name="ISPRINGONLINEFOLDERPATH" val="Content List"/>
  <p:tag name="ISPRINGCLOUDFOLDERID" val="0"/>
  <p:tag name="ISPRINGCLOUDFOLDERPATH" val="Repository"/>
  <p:tag name="ISPRING_PRESENTATION_TITLE" val="Programming_Fundamentals_S01"/>
  <p:tag name="ISPRING_UNUSED_RESOURCES_LIST" val="&lt;?xml version=&quot;1.0&quot;?&gt;&#10;&lt;resources&gt;&#10;&lt;resource src=&quot;screenrecs\86e49888&quot;/&gt;&#10;&lt;resource src=&quot;screenrecs\files\7f51b369.avi&quot;/&gt;&#10;&lt;resource src=&quot;screenrecs\files\b409c179.wav&quot;/&gt;&#10;&lt;/resources&gt;&#10;"/>
  <p:tag name="ISPRING_PLAYERS_CUSTOMIZATION" val="UEsDBBQAAgAIAA5oVEmpAcR2+wIAALAIAAAUAAAAdW5pdmVyc2FsL3BsYXllci54bWytVU1v2zAMPadA/4Ohe6WkH2sb2C26AsUO61Ag67ZboNqKrcW2PEmum/76UZK/53QrsEMCm+J7pMhH2r9+yVLvmUnFRR6gBZ4jj+WhiHgeB+jx693RBbq+Ojzwi5TumPR4FKAy5wZAU+RFTIWSFxrAD1QnAeoZMDAjr5BcSK53wH0G3G2k41N0eDADl1wFKNG6WBJSVRXmChB5rERaGhKFQ5GRQjLFcs0kcWkgr8Eu9d/R8MtETvSuYKqHLPT7A9ckLceL4gOS6gQLGZPj+XxBftx/XoUJy+gRz5WmeciQB5Wc2VI+0XB7L6IyZcrYZr5LcsW0NklY28zXS764yD0lwwA5h3XGlKIxUzjNY0QclkyA/U1KVVLzqAGt4VVbXvNav7V5XzdutnOkcy7Kp5SrBI76kM46CfTJMKqf2etaBT02CrozTMiT7FfJJYvs67dWjPMFcgFbxdk8sapCOICnOxpqIXe3AAMV1R3EbdOwaxq2oJYDt9FXHQVqbrthVJeSNaWa+c88YuILlZIaWVxpWTKfjIw1lgzBPnFXrpvUNcRPdJae/UNvjN+oNT/VW52xgP/RmE9A1NaE5xF7uePgo1kGNdUMim1sWBcpNjG7nFT5lPV0PTC5HOumwEU8TWXMYAwjqinp7GQflEmqwCUs5QjbO9gLTnicpPDTkwzj0700GZXbSYbewV5wKsLtBLQ1t2Uk4zqOxNQqyCcT68QPS6VFxl+tPAd7Ri+tDt8auebopuDtwfn8j1EcxGgGc4MmVpd56u2r5vDBzKlWnc+6cJaBWmEemC4L59XMQlmMfCK2oWWqb/s5NfuwBx3lPDUd01zfQe+iWvFX5lU8Ml+6xYmpScKMZgL04eKkxwD9hO0yCG9N+yJuRN7UAWNi39y/rWiz5evWua7v67APNXzmrHIYN1MfQR2xFGUejXqIi+4jolLYaTeSUS9lG7jR4hhEKooAncJDfefLs8vuyueLywZr83pwgV0u71jpdcKdgkit6/Yifr0b4PE3UEsDBBQAAgAIACFrX0mLhOzRzQQAAF8SAAAdAAAAdW5pdmVyc2FsL2NvbW1vbl9tZXNzYWdlcy5sbmetWOtu2zYU/l+g70AIKLABXdoOaDAMiQNaYhwhMuVKdC4bBoGRGJuIJLq6OM1+7Wn2YHuSHVKyY/cCSUmAODApn+8cnst3DnV08iVL0VoUpVT5sfXh4L2FRB6rROaLY2vOTn/5zUJlxfOEpyoXx1auLHQyev3qKOX5ouYLAd9fv0LoKBNlCctypFePaySTY2s2jmx/OsP0OvL8iR+N3Yk1slW24vkD8tRC/fTr4eGXDx8Pfz5618r1gQmn2PP2gZBB+vi+BxBlge9FgEa8iJIrZo30/2Fy/px5LiXWqP0yTHoWkAtrpP93ys2DgFAWhZ7rkMgNI+oz4wuPMOJYo2tVoyVfC1QptJbiHlVLAXGsZCFQmcrEPIgVbOS16FLm+FPs0iggIQtcm7k+tUahKoqHtwaW19VSFaCuRIks+U0qEqMTMsY8XxWiBNW8goxC8FctJfxSZVzmB92qL6nnYyfCs1k0JWGIJ+Bctj0UIO3B38tqCc8Sod6Civs8VTxBt4UAQD9EfLVKZdz8UoarQls4S/lDpxUBvnTpJGK+74URoc5mxxqRPEFOwfVhB6IEOCQBABS8FMUTZCOT60Yc4TQdhnDmTs48+DBtwplcLFP4VEPtmBHIhJnIu6QgU0kAOR6Gl37gaKeBKsTRipflvSqSvSzdjWcXsEttHwrBZjvgTGNsgCE/JLBXUYi46gLz8JzaZ9GYUfg6JuBcj9d5vOwpBxXy3STdTckaYrWbeJ3536JFY/8KShwYyR8i4Z8DEZ0PkbgmIZAHCbtkKL5wJ1hTgSafDTNsmCfmutDTB8TjGOR0SNdS1SXsaJcAPxgOKg+GqQnJpzmkkou9HxBcgwoRN6uFXAuwo0hE0akIONcmjs7sT3P3j+gUux5xIkh1IKCImWagNWb8AeWqQjxZ8zwW6EbEXMf0AZ4lMjHPdO4Z/Z9r+TfiVcu3b1qqpg65ejPUnj12/45ZdQk2VZXIVlWXau2w1vynWKHr7Icm9Dn60/SHNqE4cP2XiUwpszpt2sCz47O1bGiMOo14pqf6R+ulLQkbvh+7QFhjqfpLEJgzdE+D0SDtL+XSU1A0a9oG9BU3vx2gk/otAFXoqRgX4Ko9Ey403feXvyTj0GXQMy7FTSmrzoHMVGMToO+HNoYJOBWVeCzGG3GrYPZLBV83cxl0RhPpzoDujH17rYK5zAOTKQAu2pGqRKnMwP6kB+Z8SjYeaAh+7ySXqk4TU7ypvDMkD76tM/HtQHlbqMzsprzcJG/TZE6eY0VzuKBROhswkmzrr3d8dsrv6VEKCQ5gCLExtfXkYutaTXsKQQloV3gs3Aw+UAsZr+IlNNNbVedJT6DmFuOQUwxg7ZlDwYt4+d8///bE+MqSZhe1u78PAtEjGbAg2YL9SVUlyr+6QBge78uZRR+p9ta3ket5CWQuZOGL3K5401oylcHWQbdeSPI2aJgxbJ9NoQ5Ck/aqLmB0G4IwxcE5cJm5GVijKS/ugAiZUukgFONqnYDVMO2PF++6SmUuhsg+r5XoAzN3FmHHMW8hoPjgknnX9MwEbjlx+zoiVYveYPYZpsCzX+GJRFZDAQNCtm8Z9E3a3Fo9uBZDAvWoStPaNiwGRNGsH2li/W2n265K8yro6N3Om6H/AVBLAwQUAAIACAAha19Jo/9by60DAACAEAAAJwAAAHVuaXZlcnNhbC9mbGFzaF9wdWJsaXNoaW5nX3NldHRpbmdzLnhtbNVY3W4aORS+5ymsqXpZJmnTbRYNRFEyKKgEEDPptqqqyIwNY8Vjz9oeKL3q0+yD7ZPs8RgS2CStaUvVCkUw9jnfOf7O3zjRyceCozlVmknRDg6bBwGiIpOEiVk7uEq7z44DpA0WBHMpaDsQMkAnnUZUVhPOdJ5QY0BUI4ARulWadpAbU7bCcLFYNJkuld2VvDKAr5uZLMJSUU2FoSosOV7Cl1mWVAcrBA8A+CukWKl1Gg2EIod0KUnFKWIEPBfMHgrzLsc6D0InNsHZzUzJSpAzyaVCajZpB0+OT+1nLeOgzllBheVEd2DRLpsWJoRZLzBP2CeKcspmObj76ihAC0ZM3g5eHDy3MCAe3oepwd3ZsYU5k0CCMCv8ghpMsMHu0Rk09KPR6wW3RJYCFyxLYQdZAtrBeXqd9Hvn8fVgmMbJ9UV62Xc+7KCUxm/THZTSXtqPd5H3hb94N4rH/d7g9XU6HPbT3uhOCxjdIiQKtxmLgFlZqYzeEhZhY3CWQwBAZ4q5plG4ubQWm0qxxbJ9RhPJIYtqLSiIYkLJABd0I6+SGya6IHkYoCkchC/bwbCkAiVYQC4zgznLbgF0NdGGmTqHuyvpU8UwR4AHxUbRZRLcueAYynKsNN10bb2jbQJlnfcDaaj+UDOzWnpM9C9ZcYKWskKc3VBkJAK6qgJ+5RRtJiWaKlnUq1A3BmnOwLk5owtKTnwMvQMTRQWaUKQlp8ZZ+Ltin9CETqUCXIrnUNKwzrTDb+4EXGKt70Dx2senLtV6g/P47VN7QEzmWGQ7gkN+0KI0e8HHSySkWesBHRmuNK2DQhip93zO1vz2MGhWVNyF+UcHYwN6jyHZj5VdAvNVD7zN5nheF6ItrhoaSpBBSBwmbGTQXZioqC9ghgWSgi8RzqALalvWcyYrDSuugB20/nYPnT5ion6aQScEi4pQ5QV5cPj8xdHLP14d/9lqhv9+/ufZF5VW82HEsTXnBsTZowPIT+t/Y+grSl8YRvd0u1IVNlHJPaMPD9jVPLvf4qPQjp+Hp5FR1a87jJL4dHx2gcZxctVPk5ZPQgwk1J7JckipqX0n89EZXqUQktgL3jLvIzgax2+8ACGIXrXjZ3Yw9Drwax+psZvmo41J7uUCdP+Z62bQ/zkrGKTwb1HLj5XV97eBn1LK3/1i6XrBnkqZYpXlENW9ZcJv0S73SfGvxJp7ur1Wbd2jovDBG6vdKZhgBXBp3wlur7mdl0cHcDN7cKvRALTt/xp0Gv8BUEsDBBQAAgAIACFrX0nRQtEd2QIAAIcKAAAhAAAAdW5pdmVyc2FsL2ZsYXNoX3NraW5fc2V0dGluZ3MueG1slVZbb9owFH7fr0DsvemudFKKRCmbkLqCKOrr5CSHYOHYke3Q8e/na2MDgSwWUnzO9x0fn1tIxQ7T8YfBIM0bzoHKNVQ1QRIGGRIwL+6H08VquVhN1rM/69Vk/jx//jVMLIERxl9ASkxLoSVeNsCKljVSMnqTMyqV1RvKeIXIcPzxp3nSxCCvsdgeeF/OBuXQHjMyTx+KO+PbSK8uQs6qGtHDEyvZTYbyXclZQ4urrm0PNXCC6U4hb3+MprPOAwgWci6hinya3enVj1JzEAK0S99nel1lEZQB8Sfdmqcnpz3q8u2PaHsssDS0ySe9umg1KiEO8t1Er248VdbjrIz0ukyQ8Fcq6JfPenVCCToAj40/ftWrk8Hqpv6fGqk5K3VAY87lJL5zCEOFaj/t1a1eVwn6Qvqgq1lw4TF3fQxA7jXs+1S3K2dkqeN6NBB00jMCY8kbSBO/szqxZW+LRqr+gPEGEaEAoagFLZXTS9QIbyaWtbgVvGFahLacpIW8MtJUMLUOB+ZieYufTh/MrAiNvssCDznsnTBwsRW2yGcV1xNkIGyRLwQXsKDkcOrBscqSfJIfkEvn5fgrLVCktoXT+p3X6pOedOuKwFUn8JiKFTAW2p01rkDnLU2MzLqUnPiUUrTHJZKY0d8alx3MZUSaHClcrZ2vrFRiSeBcwRkf1ZgOw2X2cT06bVyQ9rPQXs7uB1JN8fshkhLl20p9lsRw4Hj3Q2PHfhBPKXpQKjzwOd2wvqQK8R3wNWOk9zmUSegNZra9uuBpEkQhTc7HOXVGziWANlUGfKbyhsEXTiyzuC0ut0T95CuGNyi80iWmQ2upcqvsUYTJOzyQuDIAxPOtr1u7sZqqIRIT2INv/0Bgrtx1t1SoOu0quYl8go0M+sQJehWlGxZtrYS4WHGG8KrcOs+wmuuDWKJMmItFre/ncHunaDL7eaZrLxxlZu9KKTKs9KcBVEL9B/QfUEsDBBQAAgAIACFrX0k54CX/lgMAABEQAAAmAAAAdW5pdmVyc2FsL2h0bWxfcHVibGlzaGluZ19zZXR0aW5ncy54bWzVV+9uGjkQ/85TWFv1Y9n0fw4tRFGyUVAJIHbTa3U6RWZtWKtee2t7ofRTn6YP1ie58RoSOJLU9I6mFULg8cxvxjPz8+xGR58KjmZUaSZFO3jaPAgQFZkkTEzbwWV69uQwQNpgQTCXgrYDIQN01GlEZTXmTOcJNQZUNQIYoVulaQe5MWUrDOfzeZPpUtldySsD+LqZySIsFdVUGKrCkuMF/JhFSXWwRPAAgG8hxdKs02ggFDmkC0kqThEjELlg9lCYn5uCB6HTGuPsw1TJSpATyaVCajpuB48Oj+1npeOQTllBhU2J7oDQik0LE8JsEJgn7DNFOWXTHKJ9/SJAc0ZM3g6eHzyzMKAebsPU4O7o2MKcSMiBMEv8ghpMsMFu6Rwa+snolcCJyELggmUp7CB7/nZwml4lve5pfNUfpHFydZ5e9FwMOxil8bt0B6O0m/biXfR94c/fD+NRr9t/c5UOBr20O7yxgoxuJCQKNzMWQWZlpTJ6nbAIG4OzHAoANhPMNY3CddFKbSLFRpbtGo0lhyaqrYAPxZiSPi4gyOGZCNAEIueLdjAoqUAJFtC7zGDOsmsLXY21Yabu2bOl9rFimCPoSyAXRRdJcOPTpSTLsdJ0PZbVjrYdk3X+6ktD9d91Kpaiu1T/lBUnaCErxNkHioxEkJ+qgH85RetdiCZKFrWUY22Q5gyCmzE6p+TIx9F7cFFUYAmkLDk1zsPHin1GYzqRCnApngGFQc60w2/uBFxirW9A8SrGx663uv3T+N1je0BMZlhkO4JDQ9CiNHvBxwskpFnZQToyXGlaF4UwUu/5nK3542XQrKi4K/P/XYw16D2WZD9edinMdyPwdpvjWU1ES64aGijIoCQOEzYyuHiYqKgvYIYFkoIvEM7g2tOW1jMmKw0SR2AHrX88QmePmKhXU5io4FERqrwgD54+e/7i5avXh3+0muG3L1+f3Gu0HAhDjq07NxFO7pw4flb/mjvfMbpn+mzZnklV2EYlW05vn6jLAbZ9xUehnTe3jx+jqq3pM3648ZPEx6OTczSKk8temrR8WqAvgW0my6GJJvaxy8dmcJlCEWIveJtrH8XhKH7rBQhl82KLn9v+wOvAb3y0Rm5+D9dmt1cIcN9P3f0FNz5nBYOm/S3YexeR/jvxfwp5b312ZPey1/F9T+SlWGU51HFvtX+4K/HhsvorJcqtrl+PNt6HovDWN88GyDdf4zuNfwBQSwMEFAACAAgAIWtfSYiyewmEAQAAAQYAAB8AAAB1bml2ZXJzYWwvaHRtbF9za2luX3NldHRpbmdzLmpzjZTLbsIwEEX3fEXkbitEn6HdoUKlSiwqtbuqCyeYEOHYlu2kpIh/L2NesTOBejb4cnznEdnrXrRdJCXRc7R2v93+3d87jYFmdcmufZ136AXoxPB8xj7zgvFcMBIg1eHoUd6cCMyYCGea1B9gaxp+RMI/c8pNE1eIhUY0gx2uEPAH0VbY4d+j2Gv0teupMeiktFaKfiqFZcL2hdQFdQy5enWr2WIAy4rpC+icpswzjd3qIk+ODzFEk0tloaiopzKT/YSmy0zLUsy68i9qxfT2ky93wOApfpl4djw39s2yIkw8GUJ0k0ozY9g+7+MEAoU5TRhv+A7cOoN6xu2GArrKTW4P9OgGokkrmrHWlIYjCB8TW6/WNGOINmfZyu6Iu1sIj+C0ZrplNb6H8ECpSvWPD6i0zGAiLbQ98yPKJZ3lItunHkCgHBQLtl3TOzXqyh8T7wrJ4AotsOtXdL0d2MUPNItfXRPknSJHOVYLllcimjr7CHm12PAZgf1X9H2plCporbf5A1BLAwQUAAIACAAia19JT8/7wbcpAACNYAAAFwAAAHVuaXZlcnNhbC91bml2ZXJzYWwucG5n7Xx3UNNZ9C+CFAnVQiId0bUhBBXpBFBBFwG7qKGriAUSEKlJaIGgQCy7G5QSXRVUkKIioSUQmi5SJCooJYQIMVJCTCCBtBfcIpb3m3n/vHlvBmYo4X7vvedz7imf8525J22vh6uqsrayjIyM6u5dO/bLyCwGysjIRispSP8zda3HSPprUfh+V2eZ4nZdpvTD4iAndycZmTIsQOgvL/28BLbraLiMzNILc9+LBk4ZRMnI+K3avcPpYJTPeP/5kqfDhyB+DtcN6tT9yBuXbU8PfSlqB8XdW7zm8FWFm+te5+/e9N5v2d1jXesQr5qXr9FUzbryZ+Su4yadWfuNFIyU+5Se3UB1T0hqYuERp3w5BN6xJ5m5Y33qnAvtNlj7s29DfbeEt5z5HDH69tGb0RISMWa8vNuU6BvDXEM9UycjpwL+5kfFk8TnqqsgWch+czHbQMI2KK0j//DQ8ZUYXf8472RAKEk0fRh4YXWSsTXIL36RwvwffiCMnRFxgj/ZoC4P2L9e4fsHelodPyhHNp5dc9dj/9ofR1vmRmuEn1vJ8szl3wugMnbSMAxtO717DdTlZtMP8jXEw5w2lx/ZPOzUmKT07aB05L7hwe9lHVynoFsp07XPcLfJmj++ed7RV44sT0uEJXw7IT4hSUUJKGOjdOXE49DNwaxx+/nb6HLzACW10+8/5UYOHK3lDcQCqUQHnwSsw+zHi+f/9JCIWRLkpIykLRQZPvX6gOcjB8lMR4k+kk97g+D1V1Qx8mLbP9lOdPORn1+sPdIBkQjrIzh+jPrMb2Swqk3IxUIx/u+6J1Zg6mhT3b7Us16Ze2m6Dcn3YKsnOIFY+2dH2uyicsT12zPeZM2fO20TZpQS6Cs4MugKmX21IXO2Z1gRjEwibU3GC5goNhBVdqDt4oMSTgz4xDeKUrMspVwFGMRN1ouvl7v5HDSUTTniE32y0N8608uKN+jXKwAaXTbgN6AG3+xVXTlfv8sVLioDP8i1PHCs8WzqOtUca3Ihbn3jSf8knt+kIYEbTr/gMg8aQV+OjKZ/kLf1be1qNR66J9MrPkxqnRlqM7HfC+2QQ1cV2s5XN/SUI6E03ASWA2jUCfR5Zs6jokgw/+lg0L5l6qf1O789tziFZEDLC+Xpqj9CEaPHz6YOF+CRx0pLaYHb7mzT3/XZ/krPsth5Fu8YKhWlNiCBDj1NcT3QTJN4+3wqHRVxuzAD6l7af4iCvq5tWLCIRoaHJdYWn+zXsW3WsZ6wgUXaol4/l/u1XXG5IMB3niAfgwfv0sjhHfYVVXB686d2W1aNCNHtHfloyFirwFdqMawmpmXoAFQg8bRjNzZJPEuCxLyZ6JFui+IoaEiOPk5HYlkcmBOZs61dB1V8vEEYVr1a1Ywk/NyiMIyAIDcj70CIPoipN1j55fSnoXF0HQOBpAQ5VVh4vCIEca5yzm/PxHzYAe3OL4HbZrdvccYS+plH+ppxJOFw7fbf7l9VLMpT95ruJ2756gtXKHUvyGiQVYshktcfWbLKEQNpkbgrdp1vQFtRuTGr7oMkwJImvIKGIBkAR7CIgolxa/5jmH9fiNA6JBa31z+Hl2E5wO+5JXzXgbxYcjtW27QxwlMuMYLmvBhAAa+aNk4R8y/V0Zbh+Y1NNnmI6XeHcrb1l7BZVpvat3hcbsVSXCbB3kegLHXkZNLl3ixFvWpdBFsaXgBAn79m4ocSBojzPLfzi7Saq+0m6+QMsitb6vQLsCVSUeFi+GInaIjYArLZn8kty1PSGnqMtfv8/DCN7OBErmqVGrdiheIwA49ClvgZKXDMG7HGmgGdBnICOyhm0C9u53Ow3pjrXnBiEjOYvplj6Ac95e0HzjyWpe/O7tyu3q9mdnHJinxGxrHozk8zt05Sx+eb6oxKzmpoFKfNslv/tkZDsO5KsGy8lW/cSSWgPoL7Cn+Uc9LVVHcjFDO60iwjSur86mpAnygautcsAmRmn5UKYEvoSugZmKTJDMkeehpsZd7+xJMADtkodb8RnUMO0z2BZHlXs2+D4e65PbOIlvVVRnHIC04pMKPEZKszRm+3ZWJ6pu2B22oXB/bKBNRsXYW8Q2KFfnaN13BV2tOQZPWrv75pke1NP+Rv24sQxD/uwfxjUC1XleEC+j0NeEyyQWpfR1m+gEWiJu26pqj5AE583ZPXs+yroxVuM4TyJaEfQU7OuofMffQ1E+qfsSph77L1Q5aB47ivXAu3+yw1RxxtFLprGe8iPIT5z+YBOLhDjaSWIzUXjDOv9FjuWom7zKsifDIAVTCcbn4T/fhH5dYuAeaHjlj5zIIVWpluv2yuNQmIG9oet9RJt1YDHwY/ZHYZ835MsF6TY6zmQphkeqJmp8GQzBMgVhp44CW8383ANPZFY9dVgFtoF8jVpPEqgG0h2XEZkZii5C7cG+sX9E3oK6bW7ZYav36L6952aie8psIpx4E4ZGfe6Qnpgscsd4q7O8wdXR760ap2nH3qN7pDkWDdX+czd/UM27U4hPnHdTVESZL54SoS8w/YEqaOTbMbqHkfSFN2bPYxJoJGFrbpFOD1yzxvgUkvLUkz7ouScK7fnmL3ucETUj+RpdeuCNiFRy0f3grGNPS2RLe42mXWO/jkgyXvf4GCDFDWxaEqbRxeLMh17Z4GNDPWpXGmGw1omV33F5z6Vm9naeukPaIDDa9UAjQXuEqfCJ4EZ67Kkq5XxdvpZRPm3++6z2VQ4ywGQo+N6xs2z4RiBJqucbvWl0DuPVWcnh9IBxQ8tEwbDbW3z0SpJ5m/biF11y4a4lK08283VvG29Eil6TZXX/ZsCTBgnN6mZ4kGUEbxCsuqdR+BIaE1v/njHP1jBqSun+PgMwJWBw49ZX/GMG2G2oCWtbSh/QQwCZIdYjy9NRGLYI1yw9QhwlIY7eayX93vRi4rk0zjv0ZdlZyt0iy4xWdAw7+On4kKnb3E88vK411xqh06yQhNjEqnxTJtVu3C+AXEmeWi8JSCCviu+MfMZ/Q1a/Q77W6Zf6vmoMEPNOcmI0nV27iPbsbTK4UdtM1Y++ksWP0rwDfEoM5CW8MUeuRaKe2i5IOn+MM6M6BVaqc0BcIkIl6sRmWzoiZzcupew5mS6a/zjkpJwzU0YNThnn+vUTVnRkwzEDvVGfp9y0eKX8TDjI4SNFqt32brXVTWqdnqHJC9pqxcTetrTrWR7r5aBSj+VCL+y80YKQzWqk429tGmLaqhyxEEL7/SEUctaQJLpjnHHaSbJpVzxKsxUbPMAj3ZCPdUx5PRjk/U2n6fd6ij5obQXSDTxmv6cZNOixoyXc0aW4JjDCvzFJdGHImcJ2OMjnR/VaA0Sh+lkTNpZClxWQuFfZD9hm3BVKXJdncDuoKKPE4oDSRomGXw33cTRxI+aOvvuvu69sAZQajkK6a5Z+Vb9ydsWBHFquUd1kyp/fzXxkS9erV5i7qrKgEf7oG9fSD7YuMkLdWgmDj1KDT4F/fsNOph/nn5/6J/r1SFM3WnojfsfSArEVElm6AapvOzQ2c87HbXh1OPNuy9Jbt0dCCtXFQh+U9lnlKVyTbcXPPQ8Z7y6V/ss9MQFaxvCMGvB7LLHzomKJ/eUJt96f/KTFcAcAAlEb2JJAn630QSOblvAGY1g8dVQVZb5NhP9CB09hPkO1x+V/WDHpSg41+c3K2wpzDaSFt2oSU1LnwKIuFAfke+OPNowy3Z44cNkc/oQXbIt2iAvU7KWuXp3K/U/XrCHTQA/jTRbMXeBE5JXVdHVcod2nz1dcTDaMIgJ95e+cxji2jOJBfaiwT7rxHTa7Mh1OpTz/BfBweFGw2hnV5/aF+mrPT/d3x2pYZpjsTko/7Dun3S4Y/d6+ysSxlfD9lNagquetXQG8o5KPlkgHbr/kC4jfF/2oBIVcXBy/dvX2F1Rjos0kavVZzO+Sq91H1o9wNxGw8k9K2IklKVI572U68/STlVrUhUJ6delIecZT4Cmv5UrD0uD0GlF1c+fpbXnLNPfunBwTZLKrQ/otu7UErRwselq1Fr32xA/2RTx0swWtraPH5PKee5MbZoyLLoiGgFqQ0xUckonj3Vn6ecUyPL5iynOS0GsDnbRDOXOo0yfTCUoaBQphvhVpmJhVbBlv+IJ3cLbJxGbsu2NEu5CfrkK2Vyl2+vVeslZpbwHxWbrbBqUU6XCT0QBVY1GAr6/NjsZycgXcBZxR7eWJcvnXMmJyiuowN4e0eOlty+nMiaIn+hfUq+FWI2LBWeqxmw45amLztIeMqy3UDKMFm6iu68B77yIX0EOPsapjVTSduJ2vUKQJbPOPmgzCpX81/Qt/AJZ9WBAR+x9UGUzmX121VEdMsSCvVhc7A5uCkYrgcnuhoguAFh6YOGKXet+myJLcPN0fQOK0SyGjsI6lC8ttjYo3fa4qPI5RCPcEx+6OOtVucaOOqZNR522/fO5Ie6vK/002QlYRrmr5upt10khI3N7FM1183A7WnUBLBZmr/usAL7+Ggm7U+Wk7LFX/3jmqZcQeYiEvzYYmW4uCzF6pqReNxNvv22bG+yAhxSIV3fKfDoGROPoOT/CHnQ4PsGNOj0KkNQg4gr0loFA5lFY0oNxfaJCVYP/WZHLtOvTGhu24MNADX4Q1usHvs7gF32mtvr2hWHZlO5eQ2DTAepsTZnW/tMP8bwoy/B/Ckdz+9f+xmQXZqmL7EmmEXriPR1SaBJeqxYjWe+2F3xHvvzJSatn+O0QaGIrQ/gwMOk3KtvoOtKhNj4QWyU6YqeYVU9S1G6EnDrb/dShr6WTAlEhf1oAL10jJ1yKTtTF0NhsFLB9p/9+pn0qm7Vy+Z7mvZpUkqi8Cmjs68vha883Y+FrgC5mu3x9Vi+UVds7HeZxW7Ozz7Meo4mqjZcl4/9L36AS1/UlacAzF/voUoMff4AO6htFqPEE9P0mkCQtusvO5Q0GHqh7SCJT+Tr+ipeBGbRmZoZ+oWsS6M6LJJG6mVPqnqA+MUyCoqhvfaRizzyWAI/Oq3zXLISThR9tE4aF/baPZj/xiBk8FgDmq/66UJdGg0Vs2s66kCzlW/ONr2hlrW2jXi2BJ6n6bAHIh9gA820ROQgZXfmOEBQ0A7uSaDm1nReoJRwhGxMKb+Hndgy+NAxXzndcruembW2uGGGy4AfmNtvl92NefsZHiKA1V7omyV5WcZnUEbwkxokdAblDx8DB1I7Ia81JJTS+kvzOLZXj5FtgLgajHmqtaLnnqx/tDa4kdotilsC3LrU85d5nHQX0HRss9CqRPl+XfBGsGyKe71zXxXMyZh9InFeeqeRg4O2dBfLBvkuoiW6DL1YPC+7kdFPDER9Tiuszs+FvbS1y+ZlUyWgh21k5cUVVgJlpe93loZT0UeG2kPpvj+gdCTA3le2lhfWvTviSLh1NWpz/fy3IbQxV0jkXnmP4z8KsxYAlOYZVtFAHKeN4mFR7C1/cPDYRo1/Uo3LnVffJIQ6vepzsyflmqQVASmG3QQ8wj7uTj1TVxetjcGz+UeBptyzWtVcZcZw0jyXO00jl4tt3mQUxivffRDv0lVytSc8tv2/VaVcZMu1oxjlHFf5rVoZ6Hk8BSnNEAzzjkrghiv5stq7SS4BHePW82AZte06ZbQBpr+i02ur1jza8iXztNgxfO473lQ+vVqknWZfwZiv/63GN9D366IPOga+8ppfrwdJ1ajPyYm9LRu84dZV7tnV033zfFoJ2JV+QutPWca+RRk7A/2/Kv8WXnre0S/DJ9D/bwB0VQWG9FeVz1aTBNVv8KJ3+EfiSXUJLIKK4M0cllO4pIPBD/NvZOLH+St9Z7u+X9rqGGHy7fHQR9KUlvdGmgnH5/jHATn2Fn3IKA4R/ONuAKA+SgiXG76h9pusccK7147CIgBwq7qn4TzVZmlLlx28Ly93X+PP1IQ5Szm9Om/PfBZ5DVbv9y6w9GnHtLXKT0w/aiYRVwqGXfmJO8knDTsl3bsD1K39iVsYzlHC/2GaMVC38ifTSrcTNFjpkgeeiDOF/sIt+JmXhxm9kVbYCP5BtSQREZkZbf3Dit3apsIBlmjgk69kyrdCvwcfPXLjDUnUS0KM2abc5ZMQKTMEkXdKESGD8IjwkssaLTZWKPYutm239e3g2owUjMfiI72vcwDgP35UAOEZzCiFw0JJBIUVAzFnR/38KI61rFC2cY+Xdk5+gacc+t4d0PQS4MjoDYVfOJRkQIrYeyzvc400mzdeXzK/7NgE5VMgIsrleiTOKJoSTceksMPQ/FgVsa/gfbdp5iVMr5SuUNn2CtNzb0emxAKWbx8Sesoh7lH1S2kNRinAxQrZLaFUFyFC2zR9Kt2iyDYgoD+med9S+mzzPp3RT9O/l8QNB03Q1yv+2r2pD6TwQ4yDHieAFa4HJktrRZBc1OJFmjKNnXquuxpJdFtxLfdxynnTLZBLRomXlPYMSRg052RdzR3pvQa36/PvrMrf3ltF6mhAe4X2NROwZVqsFj8+6aHMru9DnmMlzCgxUdMw3VhxhEa22rAqpRDEpW/mOI0+5u3pGdlMaW2BGbjq7wkN1K3UcF3/siE5wuyGV0Uec2YEd2OAobQsv6LWzS/8kNz9Xmuq1BZ+XN6/X8eyvQE9E918VYndK2JfS75neQJa9ZL7mT6sNkpGW1GjZpq4besqltg+UwUOxXEsq/qmD2xSETFsub5vBpS/P+DTmqbpRmdVZs2jzNAAN9yNVACHdx5UXxdF/+ueE+uKMXDoWY2K867SE2MHCwA/yUmNV+XZj5MjkjrzG0RmtmFGKRPmUS14OmW9S2fpxEXT6pdV2D/TLVqmPOTSmPsU4e+trvlRCvYUHe8QPkczdZw8WOE1qwNrcI1RkLQDqteKj2DMLX9wiznyxFxrn14fJdaXDcy6gY/sl3R0LNsu4q6Ro/BcMKQSwVOMO+4G0rlRSFk1hNBvHm9sXZ3vurkxuuX8+dkLlwhmnKk91EIjchKzYOceVtBiLcqoLy/lqvOi23UPfmL00zDaQTnsqMWeLTALhZ/kSmRcY7zRQVVQDzX+xwycCHMikOucfjZP5Q9F1T+QdJIkVNhx7+IPPpIsJcE0WTlFaZT9LkoZQsFe+lu98lpDqf1YEbZO4ydhzMhB+1XpM0lp/sUzR5r+joXfwrLaTZjk07EAoK5mvaOctLAz/UHRq2nk46G15WHcRCrxyMx4dcREkAWymR7k/b0lfnlftY0oEbFKHDg3OvjjEUlUH512nk77xu5Nc6VfHNPt+qsT3yS5wUzvbYjg+7Aq5fvxymOfs4ZqRDcz54V0aTbXMM2SP+Q4V/a1DdlloxHlJV/1h5OqRTeiKOyktL68mZnfMM8tpDWb/JNbUma0b+PP0memzeHKzSv2/iR7Jh7dK+Ud91d07pq1WBob0jH/dYGrXqG0Rrwf3/xn2XfFab3JfdkNsNc/TfF3Mg8V75H/WYYvbTHhT1SziufenD8yq2ydCR2oqZyamghv9oosasEp5zz8MRXX/Y4GmHc6zH68UygtMHlDggRFfa/amZHsyxx3lV76Zmmh0xKByrA4X53JnMGZxjJyI0Niyys6LEvoc5F9p6qnnt9YnCJ0sGjDrbLTJvOMUVoD3qORjbF2YezjHP54tNBeNqWVGAAmjhZXH+6w5/VJTYhL8SwApeNkE2cQN/NQzHUpCDI6Wq+AVi/cSiMfbWOvZ6X/QDpgJ2nkk3K8/CXrUz7oWIac07216kLUUNpaU6JxFMhX81e7qdcHgBKDhinQM7qkZYbewdTQd93ROAixR8x+ToAj6FxQVzdiJ2xz+5ZilLZpI5NyxyygnyIAq0pzzNHIu67JWzXr9mA/gc5eHs0c1XFFNsYwaGQu0vpPo+Ein5B92pebyd9YRreWaeNg9YUPzird5lYtMnaSS0Yi6TEQEVu3CxEqLeZFLZ16kkyW5tJ0I1uxWWIaYYIZTGltpNJtiUNC+iydxZZIw6oXgxsX2J/to2U+QeU+Tw8maEylGa4yNegun9jWrbfTvDZz5qoGBWZUHJ5sBrenxPyWfXqTlbv81mvIjMa83vCv1OvsEuCQ5WSvfp6BHJ8/HpesYKwCcqrLut8cKqFTzVeXAIxHXJ0aI9JlDN8u2y7m31QbN4/3xKb3cB9jrDyTATi9e+a15/qmlcDNJ11A4DNba4ulGcRqNTSrO7jXfveWpmO7/lI+baINmMcPRCrQaAJ4wNW/e/skPcwcg6XZK9D4Am6bvqtM6biGg+rqkaSpC6dJY09nLlhm+mQR/YfzjYH5FRB1YPPVxRRB5Jj0k9kNUMWT1gK/uznnNn16/xM3g0p14qqXjts8tmVR07ArDAzp8hPriGdaNrlYmUMeGvqEge3D/LWjXjag3V0tzlUZGOti/EWPYf5iJpAuzsAFmLxhfkk3cSbD+9G5xLM/ktZiEyio3lmFQ6/VaBYYSW0G8a4edGpIUkDajeWk47a9pD4xardEvNihuwIskdbIyYvhA4Ri9i9pOL1cMOkRYSLCVbMxItMifdSAF5GD0lZoPO/p+1CzwB1bhaE0i6jc9cuMG3u4n9MIxC+picE9aQSf8cb+8i7i4wWx/k+ihFQizCIEEoMSxgpPofoFq1+aLTOzyEpRpburMVK5WF4wSAJJvEwYu6BKuaM5pJTIjOiAvDHyMMBltLZhrTBlcKSILlqe321BkkoKr9U8tqckMu4EwwrRf755PNMyS7fAMwkbnDFUQxFYl1Cq6u62WI356D+R/cHMj2iZ6oZHwb2lwTH6p0Hwc/vpw/myazb+EAcMoeusiUefKn949LMS4rntnaM3lH8r+kkYvP2Bf+rVhisVP60gWOmnTm7Y+/hHQcnoa/TsnYWOAz8NnzVbbv7+wPHFjyasBPw1M1Tr0QK4BXAL4BbALYBbALcAbgHcArgFcAvgFsAtgFsAtwBuAdwCuAVwC+AWwC2AWwC3AG4B3AK4BXAL4BbALYBbALcAbgHcArgFcAvgFsAtgFsAtwBuAdwCuAVwC+AWwP3/DK70AGFyIJb1u+5Fk2PyBwfPbNDAav54k8SDRt5YUvN4lqaOirI4cOn4vkUr1h1KiDqHaVH6/l5MQi4ZLfP5c6tZSUh/1aEzH8u8VuxNoBw21F82VOa0jNm9Y6xyXjMAJTnbVMBgfMMPjdIOSLEarDVBrnsd/31/M5GqEjAZQF7xfWc2tc2GUJmPho7XakXX7csP2H7Tkgz4PzdL66y8e24itTHr205vcze0CIbQH3qyGUoXi1eTXf2uF/LugG154PwFw83nbm8qAb9vG2f1PB626FaSTK7bXyPIXekrfwZJ/v8QUuRcS6iNP2uWJ9CWynAk2e377nS6JxwJMp1O8dPu5VCPVX99M5aD/fv+2ferfbmOJqO3eFdXlMPuO7VPcfNHS0v+50mnqQdbh1f/+e3YDGhOQ8mA/510qzMY17e+d4t98QOkn07yK4HR5vrZIUSjvr6IiXD8cXv+YFJh7ETl2v7Ioo1vgaPpUxPZRELOh2/71PHTEpgmWXC1mnPu5gbNvLkbsKytxs2IzNb01iPV1MDagjxspBpwIIqe8WatAzvtgj/5pI7uaEZErGPn8u9sUiWOFUt1E7QOeyuKszTpYpOjGM7BbBTujCYJQx0hmr05hZxtp5FxRO69/fXkdeeKYruHrCRIdZtP+SGjKroCzFrXtfCRspR/74a0OwofbxvdN+rWwM2nGMSOlTWtNG9/wpoKIkLHhstQi0jhhL0W5WkRsZOVVYoG5YdHHyQcMGB/+Lh6wG7kXzUzVRrN0vSjP1x9ovsY13dCTUnN+/gY05zq7MeA0TptYbk438Qno8wv/QAtkXTLw5ahA302BH4udSb3EDQk5jhKUIGKhdtbhvQR+GIORMJ5VBLabWErUSxEzRagqrxZ9wUXIMTPv5f0DaSm6secnsJLZvBneUOPOedj9Ti1XkHGIZIneNHYMZ2yCcJL2DLe2X6xaa5ZiPHE2SLBQYfioTnUuRNLmh5ACT6xzX9HQFU5tsPFbuuW3M/PcCp5n59tgUaOje9XfWbvTShl2CY2G/LcSFy3Ql8+2pcAOlyxPipZA35jJtp4DybeKKWGUIwXVOJ715f2jDzLZRSo95UF7WPdj3jtoMC976lCC4S4ypSFDBLH4np9WuIg295herEyq99ueZkBXv1Wr367ENWH9xJUIaQPGBsCcHDvgrCwFa521jYPmq9fP7AyvPaf/k4JFBCmeyQIlOhZnrLGsqCq36S7ejzW0+TNeg+g6dhK00YwUD6dqh2qY9oYmlphvcEfN9p36vqcQE/p664GuyPFDJR4Vc8NVseFQaxRnAoVl8t6TDHtTXXfFvARr79yGbJZc0XZBDPCRckc6rJO05SO9L5I1DzThLA9SYAdUs8rwo/sRlc93Pi3E9irNhpxGNMOAA7jntuzkk/RYxEDHjV2AQ/UenNMoT1boKCm/jVKoO1jXc2Nobciox80dU1Ziwra/Po17Kdh/T7N+1bvI/VgQQOW8r/S43DeLScFpS+aCQPwd0oq+aO5PgwucaeMeWY7hhNqQ+WjaM4da1X0dcZs/2tzOAilvoTZPDcTqUAZnajfK/QMyisPXr5HQQOOLJeq4FoLjYc7/6vwVIxKmVs2g9ufXU+kkZ++xckrCZIBuHc9ltCsVE0yuv8Rf2b/ln/vPZ4brGTk2Y7itqfXI4KxJWF1pIneuQYO6sqg4k1QrzZiPrpm7Ol2ZeLiIDylwj7MP+b5bH5vGnVbB6q1puMm9FS48UuQKfTUnXDCZEZoXOD57ZdbUt2xcmOxS5//Fz1CBl/juRHP90SOtZpGW0+PnyQSt0MS3AkweVfTdMuZapUQ4bSNjy+JSVnyR6ctolrxFYIa7n+MGkhkkK9lzP1dFMm0BzbPbK41WaX/eu6C5uV0eH9SCczfdlR/2eu0fztbWsCet3ggZyl4H4SYgyfxfXj5A2xoTA4xuFO/wFOSPvr+QiU8l80obhDsz7hYS7SS3HcSWtcKCeqBuRTB1toS+A13XoRQ8jSTE9MWGokTwJ4LzJSAxYZQUCi5YsmEklbzWtlG/EA47UKb4QDV77UlOQX+dJfQt4bapBTVXGDSSNypBHawlnqn98X3VSLfx+aoG3uSVemqO+iYVLbC7TIiU7Ct8VhLwa/Qi8RzNGc78EBVxOh0vRvH+OYQlYymiM6ZWBwpKPyngxcj1NAnltQKtoGw+GtecU9z5xoCTkc0v3rAKTEQDioCQ485FI8GtU/SJRhGGpzIv6neYVbL7WqSoNiXffuix93yeQ+anipQBCt4RsRmzSo6dTSzD3uzqXuu1WMvb71Y33dfqjsug0Kf5h3lEV4SWSRDqBUYqmTi5uSo8iCw83iqZUrvTCSUtfRCAYs36OCAND+jn8Tjnr7KTkmDv7+gPiQpwFeVMuPK1uJyt1GfrNGBi5U0UrBM18BMTwKowF2vWZIxSHvMyZhqnCoW9LQFrqweqz/vzQFJ1kJ7Ovhl021T9yF/o61ViRP0Uh1Or8tghASWij8dIcWY7yCJpnsNdK65EjQawoWIHIhsYjQBDAkzKt5CnGsS2cvIoIpbjggTz+ATYl7wHbqtVYH5vLMHCGByIvOVMpw05NAUKUQIY5M3Uu7ou3xcOpU2avXhORqOaiDvPz9SAACqqQAvbiJweDHxz6iQd6ztZHSUTK5+GVhcO2HzprcD+F8WJiUExtk0gooCn2cwzhrvAZEe4SW2mduyJM8Q/WY3h6pcrmgkNEWZWiGzIaq6F5cs/qNmLMybXrMvCcRv0ay8o5VNRru7aqcLtJxeWl3z7xdcaztL7LjJwC0BuJVrmiotu+jyeOMGBlWySAQ9uxbqNwQ9X+177gvBzLmeEKhyj+MUqdLEPj4V3KMhMWiYVtLJp9UpAYeqmnlevVFLGqMq6wliBOo46SlK8PpEDLc5auV2aEc+zMgZA4cwjF5w12GUTN4+YiynOfe17z8vpULo3Ktjl/6asXhXuYgmu0z/XzplSEpAKDBnTr6tZTir9Bir9PDsgSOuG9JLVylwmFdVqgdS1+Cqfajce0ZsHvsa2krZP5sHzTJoAvsoL7XQ5UUfaGvRXCoomgG5ysceTS516qmreyHlXp8hN7zOFHlUpP7DhEgJigZxsBLepiyHbh2as8obNs/qsd+sy2VjKIbSvE+JYrlJ1yy1n7u/h92FIQijdjcRzdJ6Rio4ApVPFE+Hy8YbmmOd06fm+jFSWlfls6rBCAm6UAlIJhdDOGS0m0IrC8mrLpzrQbXqZDayRdIUXK3VO9MhWfROv4RKl54z/N1MrJmusXe5L/KXf7liAl47auRGUKaW6bnZTbNce2BAVOYdtQCYDy9YMztve+beAGEly21V8SoophczGVhTskNYeZ4ANgW6mqQbg/JDNaw/hV/C7UxGe6O2JQPOktFKarJf2obNvi5wKJ+lQ8R0LAL1+ToeKnpfInrfFJ2sot1VDLmg10E6P2QL2RMSY01LxJdnQmwntvC+aOrI+cFwvKDPaVFD163qVh0bD2k41DZMN5bJZwWVjnPaZmb++FTdMeWBhWJaPSFMf28CeK7H4/KGqCVNXIRWPl65bOL01UBp5FQxeXOyn0lGHyVMzvGwQqqwjQrdGa9x2hKBogF8CVaeOZamTzzZ3i5PPgb44RSHo/bqsoqqJ8IcNpE73HF4Hd71iL/7BIIn221ZUJWGajtU78nO3FQA/B18MTnKM4GdkkmBMJI4UUQCE6H0zFuyP6OiNi/CIktM5X9Inet1KW4edrkCVj2Ub1aWpc8sW/5xLMwggNVQt987GXC85plD5n7+OFU87paEDh7UYGS0jh2Iw70CV4F6hhedv1ud7RP7C3QynDLMaBad+NKybrDqS9QYsIX2TEVTI/CoB83dtcRCogjoGwdnvZt+nwklfFp1nhNzM9sy1Kemj/bYWOtt7vRG0ueNhaSZbNJRUStJeJkVYDHXcdXMRzwUG666ysg7ptPbRvQQOYB7S7vg2fUfBx1XiZMS4FBNsEk04SGjbGUIw813tsupQ4AGXL+zcihDm26vNbLIWbeKg5XwsUAqmzfDRE0qokpnRVQJot65zM8/2SkRPQw7yXSKZHILY0qhx1IpFbGbb3t8avwnX/oPXnXVtxbE+7+YPWSPrZ3oTfNM7eENa9xJIaN3EyZHSeJRIN7eRlV9yMKOY7x0SJLPSLOs4Q/7ik9KywTaOWy819/S65t8kf63r9Kr1rCbdRRrJeRD9op2Hy7+Yacb1v+7qaCWhWDduqP1Z+bcBjB6cwZeyqYobnojrmbCITPxn18qtJ5J4i+pNes7n6n/Bddxa6tn9kJu7N1YHvDP2mCNknrq9IxXE2eTdUkU/qI3J7zDPvI3xitpTegs2NvYuspD8hgTJXpbrB5WnSfp7MZsstAqiE38t3+3tyq0KbzSGy/QGxW6xcYU9b6IsW+JU6sNJ8BWkBLsdtIqZh6NVOF2NsaavMT6ZJFYibidr5HGbjQyswF9wGA/EEL9W6y85Zv/K2dWYm4wloe/j/AJqumou5Zq1RFRzP6tQi+26oIk0hrBgN0+c6bcfdUyg/WVE6p6c425xRfrNFC+vJRM9tXfHDb9eeq5NBsiCBrqv7Jtig9svUdoD6xxOYdT9GD0s3anVT3Q+XufCNWcWdzOAt0/Lb1527YEvJmJfJBXwB/ua6c57zzYqzUxw8CTotqExQY7ZwpJs4WFJGErabnp8rgONErKUR16ebutDp/+fJw0ddzVfav9g/uCu+SBd7b/ttrE+H48aH8N4XAu1Nb4cA6qYomWB7u1MleKWqwQ9kBJkEMcDbVA8SJRkVMvPJFho/FG7To4tmOvIOGtuBf1tX5SU/CI2PrJ4ckAEfcuwsUuVWB3pnwUQW3i+tDIppZ7x2tKSOLZDQOxNLGARdrqxycDiTB4nlUoNP+96KlPG/a7At1LWnyedbAxIydGSdBWunbiHNKeIaz4I9ZU7R6WshiABGGnGj7GeAXMr+EeKnwJimU3Ouw4Lz/dTtU/1k+A0wOpbBT82Bv3ihB1r+9Kz5athlDCaqjVqdveOAPody8Wwi1gLXOnNqtaE//9WwcpG9ysUUnWk4b/Vz5Ah+6nTaJrqzd/V0KX1iY8XzHBf4VFroZe8TD/ocD2UVh1hBA4RTdzNTuHf76r5PWl799t4L/0uTclo/mzJImAVLtUWX5q+/c96R0hcleN00t6ac7CFnUUv+FNqgFy3QnYOpUfOtsXWWhUOn1QpJRIFNHONuO/dF/zk5F+7d7psaPY2S/xfwFQSwECAAAUAAIACAAOaFRJqQHEdvsCAACwCAAAFAAAAAAAAAABAAAAAAAAAAAAdW5pdmVyc2FsL3BsYXllci54bWxQSwECAAAUAAIACAAha19Ji4Ts0c0EAABfEgAAHQAAAAAAAAABAAAAAAAtAwAAdW5pdmVyc2FsL2NvbW1vbl9tZXNzYWdlcy5sbmdQSwECAAAUAAIACAAha19Jo/9by60DAACAEAAAJwAAAAAAAAABAAAAAAA1CAAAdW5pdmVyc2FsL2ZsYXNoX3B1Ymxpc2hpbmdfc2V0dGluZ3MueG1sUEsBAgAAFAACAAgAIWtfSdFC0R3ZAgAAhwoAACEAAAAAAAAAAQAAAAAAJwwAAHVuaXZlcnNhbC9mbGFzaF9za2luX3NldHRpbmdzLnhtbFBLAQIAABQAAgAIACFrX0k54CX/lgMAABEQAAAmAAAAAAAAAAEAAAAAAD8PAAB1bml2ZXJzYWwvaHRtbF9wdWJsaXNoaW5nX3NldHRpbmdzLnhtbFBLAQIAABQAAgAIACFrX0mIsnsJhAEAAAEGAAAfAAAAAAAAAAEAAAAAABkTAAB1bml2ZXJzYWwvaHRtbF9za2luX3NldHRpbmdzLmpzUEsBAgAAFAACAAgAImtfSU/P+8G3KQAAjWAAABcAAAAAAAAAAAAAAAAA2hQAAHVuaXZlcnNhbC91bml2ZXJzYWwucG5nUEsFBgAAAAAHAAcAFwIAAMY+AAAAAA=="/>
  <p:tag name="ISPRING_SCORM_RATE_QUIZZES" val="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HCL">
  <a:themeElements>
    <a:clrScheme name="HCL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HCL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175" cap="flat" cmpd="sng" algn="ctr">
          <a:solidFill>
            <a:srgbClr val="850909"/>
          </a:solidFill>
          <a:prstDash val="solid"/>
          <a:miter lim="800000"/>
          <a:headEnd type="none" w="sm" len="sm"/>
          <a:tailEnd type="triangl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175" cap="flat" cmpd="sng" algn="ctr">
          <a:solidFill>
            <a:srgbClr val="850909"/>
          </a:solidFill>
          <a:prstDash val="solid"/>
          <a:miter lim="800000"/>
          <a:headEnd type="none" w="sm" len="sm"/>
          <a:tailEnd type="triangl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HCL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2" id="{5DAFD1B7-82DE-4923-8C72-1BAF93592AA3}" vid="{C0523B9B-D742-47DD-883A-6638240E9679}"/>
    </a:ext>
  </a:extLst>
</a:theme>
</file>

<file path=ppt/theme/theme2.xml><?xml version="1.0" encoding="utf-8"?>
<a:theme xmlns:a="http://schemas.openxmlformats.org/drawingml/2006/main" name="SNUC">
  <a:themeElements>
    <a:clrScheme name="HCL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HCL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175" cap="flat" cmpd="sng" algn="ctr">
          <a:solidFill>
            <a:srgbClr val="850909"/>
          </a:solidFill>
          <a:prstDash val="solid"/>
          <a:miter lim="800000"/>
          <a:headEnd type="none" w="sm" len="sm"/>
          <a:tailEnd type="triangl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175" cap="flat" cmpd="sng" algn="ctr">
          <a:solidFill>
            <a:srgbClr val="850909"/>
          </a:solidFill>
          <a:prstDash val="solid"/>
          <a:miter lim="800000"/>
          <a:headEnd type="none" w="sm" len="sm"/>
          <a:tailEnd type="triangl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HCL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CL 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CL 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SNUC" id="{7AA82270-70BD-4F9B-B7AC-0CF78D13DC0E}" vid="{D8BD5709-C428-4993-9BAF-A8DF4963EF2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Course Title-12</Template>
  <TotalTime>1373</TotalTime>
  <Words>1023</Words>
  <Application>Microsoft Office PowerPoint</Application>
  <PresentationFormat>Widescreen</PresentationFormat>
  <Paragraphs>193</Paragraphs>
  <Slides>81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81</vt:i4>
      </vt:variant>
    </vt:vector>
  </HeadingPairs>
  <TitlesOfParts>
    <vt:vector size="88" baseType="lpstr">
      <vt:lpstr>Arial</vt:lpstr>
      <vt:lpstr>Calibri</vt:lpstr>
      <vt:lpstr>Novecento Book</vt:lpstr>
      <vt:lpstr>Wingdings</vt:lpstr>
      <vt:lpstr>Wingdings 2</vt:lpstr>
      <vt:lpstr>HCL</vt:lpstr>
      <vt:lpstr>SNUC</vt:lpstr>
      <vt:lpstr>PowerPoint Presentation</vt:lpstr>
      <vt:lpstr>Introduction </vt:lpstr>
      <vt:lpstr>Types of visualization - Exploratory – Look at the data from various perceptions </vt:lpstr>
      <vt:lpstr>Explanatory – First find out who is the audience and create visuals accordingly. </vt:lpstr>
      <vt:lpstr>Visual analytics (1/2)</vt:lpstr>
      <vt:lpstr>Visual analytics (2/2)</vt:lpstr>
      <vt:lpstr>Domains and their descriptions</vt:lpstr>
      <vt:lpstr>Digital disruption</vt:lpstr>
      <vt:lpstr>Understanding the patterns in the data</vt:lpstr>
      <vt:lpstr>Data visualization and insights</vt:lpstr>
      <vt:lpstr>analyst… who?</vt:lpstr>
      <vt:lpstr>Story example</vt:lpstr>
      <vt:lpstr>Statistical/ml techniques</vt:lpstr>
      <vt:lpstr>Most people agree to this as data visualization</vt:lpstr>
      <vt:lpstr>This?</vt:lpstr>
      <vt:lpstr>This?</vt:lpstr>
      <vt:lpstr>Drill down</vt:lpstr>
      <vt:lpstr>Further Drill Down</vt:lpstr>
      <vt:lpstr>What can you see?</vt:lpstr>
      <vt:lpstr>PowerPoint Presentation</vt:lpstr>
      <vt:lpstr>Can you see now?</vt:lpstr>
      <vt:lpstr>Visual Perception</vt:lpstr>
      <vt:lpstr>Count the number of 5s</vt:lpstr>
      <vt:lpstr>Serial and parallel processing</vt:lpstr>
      <vt:lpstr>HMUAN MNID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 questions to ask yourself before starting to visualize</vt:lpstr>
      <vt:lpstr>Pre-attentive attributes</vt:lpstr>
      <vt:lpstr>form</vt:lpstr>
      <vt:lpstr>color</vt:lpstr>
      <vt:lpstr>Spatial position</vt:lpstr>
      <vt:lpstr>Descriptive data</vt:lpstr>
      <vt:lpstr>Using the Pre-attentive attributes</vt:lpstr>
      <vt:lpstr>Choosing chart based on data types</vt:lpstr>
      <vt:lpstr>Choosing chart based on data types</vt:lpstr>
      <vt:lpstr>Choosing chart based on data types</vt:lpstr>
      <vt:lpstr>Choosing chart based on data types</vt:lpstr>
      <vt:lpstr>Introduction </vt:lpstr>
      <vt:lpstr>Types of visualization - Exploratory – Look at the data from various perceptions </vt:lpstr>
      <vt:lpstr>Explanatory – First find out who is the audience and create visuals accordingly. </vt:lpstr>
      <vt:lpstr>Visual analytics (1/2)</vt:lpstr>
      <vt:lpstr>Visual analytics (2/2)</vt:lpstr>
      <vt:lpstr>Domains and their descriptions</vt:lpstr>
      <vt:lpstr>Digital disruption</vt:lpstr>
      <vt:lpstr>Understanding the patterns in the data</vt:lpstr>
      <vt:lpstr>Data visualization and insights</vt:lpstr>
      <vt:lpstr>analyst… who?</vt:lpstr>
      <vt:lpstr>Story example</vt:lpstr>
      <vt:lpstr>Statistical/ml techniques</vt:lpstr>
      <vt:lpstr>Most people agree to this as data visualization</vt:lpstr>
      <vt:lpstr>This?</vt:lpstr>
      <vt:lpstr>This?</vt:lpstr>
      <vt:lpstr>Drill down</vt:lpstr>
      <vt:lpstr>Further Drill Down</vt:lpstr>
      <vt:lpstr>What can you see?</vt:lpstr>
      <vt:lpstr>PowerPoint Presentation</vt:lpstr>
      <vt:lpstr>Can you see now?</vt:lpstr>
      <vt:lpstr>Visual Perception</vt:lpstr>
      <vt:lpstr>Count the number of 5s</vt:lpstr>
      <vt:lpstr>Serial and parallel processing</vt:lpstr>
      <vt:lpstr>HMUAN MNID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 questions to ask yourself before starting to visualize</vt:lpstr>
      <vt:lpstr>Pre-attentive attributes</vt:lpstr>
      <vt:lpstr>form</vt:lpstr>
      <vt:lpstr>color</vt:lpstr>
      <vt:lpstr>Spatial position</vt:lpstr>
      <vt:lpstr>Descriptive data</vt:lpstr>
      <vt:lpstr>Using the Pre-attentive attributes</vt:lpstr>
      <vt:lpstr>Choosing chart based on data types</vt:lpstr>
      <vt:lpstr>Choosing chart based on data types</vt:lpstr>
      <vt:lpstr>Choosing chart based on data types</vt:lpstr>
      <vt:lpstr>Choosing chart based on data types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Programming_Fundamentals_S01</dc:title>
  <dc:creator>RAMAPARVATHY</dc:creator>
  <cp:lastModifiedBy>Dr. Sundharakumar K B</cp:lastModifiedBy>
  <cp:revision>155</cp:revision>
  <dcterms:created xsi:type="dcterms:W3CDTF">2016-10-27T04:39:04Z</dcterms:created>
  <dcterms:modified xsi:type="dcterms:W3CDTF">2022-02-07T14:23:37Z</dcterms:modified>
</cp:coreProperties>
</file>

<file path=docProps/thumbnail.jpeg>
</file>